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84"/>
  </p:notesMasterIdLst>
  <p:handoutMasterIdLst>
    <p:handoutMasterId r:id="rId85"/>
  </p:handoutMasterIdLst>
  <p:sldIdLst>
    <p:sldId id="256" r:id="rId5"/>
    <p:sldId id="299" r:id="rId6"/>
    <p:sldId id="301" r:id="rId7"/>
    <p:sldId id="302" r:id="rId8"/>
    <p:sldId id="303" r:id="rId9"/>
    <p:sldId id="304" r:id="rId10"/>
    <p:sldId id="298" r:id="rId11"/>
    <p:sldId id="344" r:id="rId12"/>
    <p:sldId id="345" r:id="rId13"/>
    <p:sldId id="346" r:id="rId14"/>
    <p:sldId id="347" r:id="rId15"/>
    <p:sldId id="348" r:id="rId16"/>
    <p:sldId id="349" r:id="rId17"/>
    <p:sldId id="350" r:id="rId18"/>
    <p:sldId id="317" r:id="rId19"/>
    <p:sldId id="318" r:id="rId20"/>
    <p:sldId id="314" r:id="rId21"/>
    <p:sldId id="315" r:id="rId22"/>
    <p:sldId id="311" r:id="rId23"/>
    <p:sldId id="305" r:id="rId24"/>
    <p:sldId id="306" r:id="rId25"/>
    <p:sldId id="308" r:id="rId26"/>
    <p:sldId id="309" r:id="rId27"/>
    <p:sldId id="310" r:id="rId28"/>
    <p:sldId id="312" r:id="rId29"/>
    <p:sldId id="313" r:id="rId30"/>
    <p:sldId id="320" r:id="rId31"/>
    <p:sldId id="319" r:id="rId32"/>
    <p:sldId id="351" r:id="rId33"/>
    <p:sldId id="321" r:id="rId34"/>
    <p:sldId id="322" r:id="rId35"/>
    <p:sldId id="323" r:id="rId36"/>
    <p:sldId id="324" r:id="rId37"/>
    <p:sldId id="352" r:id="rId38"/>
    <p:sldId id="325" r:id="rId39"/>
    <p:sldId id="326" r:id="rId40"/>
    <p:sldId id="353" r:id="rId41"/>
    <p:sldId id="327" r:id="rId42"/>
    <p:sldId id="328" r:id="rId43"/>
    <p:sldId id="329" r:id="rId44"/>
    <p:sldId id="354" r:id="rId45"/>
    <p:sldId id="355" r:id="rId46"/>
    <p:sldId id="356" r:id="rId47"/>
    <p:sldId id="357" r:id="rId48"/>
    <p:sldId id="331" r:id="rId49"/>
    <p:sldId id="330" r:id="rId50"/>
    <p:sldId id="358" r:id="rId51"/>
    <p:sldId id="359" r:id="rId52"/>
    <p:sldId id="332" r:id="rId53"/>
    <p:sldId id="333" r:id="rId54"/>
    <p:sldId id="360" r:id="rId55"/>
    <p:sldId id="361" r:id="rId56"/>
    <p:sldId id="363" r:id="rId57"/>
    <p:sldId id="362" r:id="rId58"/>
    <p:sldId id="334" r:id="rId59"/>
    <p:sldId id="364" r:id="rId60"/>
    <p:sldId id="335" r:id="rId61"/>
    <p:sldId id="336" r:id="rId62"/>
    <p:sldId id="365" r:id="rId63"/>
    <p:sldId id="366" r:id="rId64"/>
    <p:sldId id="337" r:id="rId65"/>
    <p:sldId id="338" r:id="rId66"/>
    <p:sldId id="367" r:id="rId67"/>
    <p:sldId id="368" r:id="rId68"/>
    <p:sldId id="369" r:id="rId69"/>
    <p:sldId id="339" r:id="rId70"/>
    <p:sldId id="340" r:id="rId71"/>
    <p:sldId id="370" r:id="rId72"/>
    <p:sldId id="341" r:id="rId73"/>
    <p:sldId id="342" r:id="rId74"/>
    <p:sldId id="371" r:id="rId75"/>
    <p:sldId id="372" r:id="rId76"/>
    <p:sldId id="373" r:id="rId77"/>
    <p:sldId id="374" r:id="rId78"/>
    <p:sldId id="375" r:id="rId79"/>
    <p:sldId id="376" r:id="rId80"/>
    <p:sldId id="377" r:id="rId81"/>
    <p:sldId id="343" r:id="rId82"/>
    <p:sldId id="276" r:id="rId83"/>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Yaza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9BD5"/>
    <a:srgbClr val="2FE845"/>
    <a:srgbClr val="67EF21"/>
    <a:srgbClr val="C7F610"/>
    <a:srgbClr val="FFC000"/>
    <a:srgbClr val="4DD8DB"/>
    <a:srgbClr val="40E19B"/>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Açık Stil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78" d="100"/>
          <a:sy n="78" d="100"/>
        </p:scale>
        <p:origin x="878" y="72"/>
      </p:cViewPr>
      <p:guideLst>
        <p:guide orient="horz" pos="3360"/>
        <p:guide pos="3840"/>
      </p:guideLst>
    </p:cSldViewPr>
  </p:slideViewPr>
  <p:notesTextViewPr>
    <p:cViewPr>
      <p:scale>
        <a:sx n="125" d="100"/>
        <a:sy n="125" d="100"/>
      </p:scale>
      <p:origin x="0" y="0"/>
    </p:cViewPr>
  </p:notesTextViewPr>
  <p:notesViewPr>
    <p:cSldViewPr snapToGrid="0">
      <p:cViewPr>
        <p:scale>
          <a:sx n="1" d="2"/>
          <a:sy n="1" d="2"/>
        </p:scale>
        <p:origin x="6540" y="181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9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A253FD-F56A-4C02-84E0-1A150E2C40C5}" type="doc">
      <dgm:prSet loTypeId="urn:microsoft.com/office/officeart/2008/layout/VerticalCurvedList" loCatId="list" qsTypeId="urn:microsoft.com/office/officeart/2005/8/quickstyle/simple1" qsCatId="simple" csTypeId="urn:microsoft.com/office/officeart/2005/8/colors/colorful4" csCatId="colorful" phldr="1"/>
      <dgm:spPr/>
      <dgm:t>
        <a:bodyPr/>
        <a:lstStyle/>
        <a:p>
          <a:endParaRPr lang="en-US"/>
        </a:p>
      </dgm:t>
    </dgm:pt>
    <dgm:pt modelId="{5B85B60F-EE20-439C-90E5-EA7739404780}">
      <dgm:prSet phldrT="[Metin]"/>
      <dgm:spPr/>
      <dgm:t>
        <a:bodyPr/>
        <a:lstStyle/>
        <a:p>
          <a:r>
            <a:rPr lang="en-US" b="1" dirty="0"/>
            <a:t>Linear Regression</a:t>
          </a:r>
          <a:r>
            <a:rPr lang="tr-TR" b="1" dirty="0"/>
            <a:t> </a:t>
          </a:r>
          <a:r>
            <a:rPr lang="en-US" b="1" noProof="0" dirty="0"/>
            <a:t>and</a:t>
          </a:r>
          <a:r>
            <a:rPr lang="tr-TR" b="1" dirty="0"/>
            <a:t> </a:t>
          </a:r>
          <a:r>
            <a:rPr lang="en-US" b="1" i="0" dirty="0"/>
            <a:t>Logistic Regression</a:t>
          </a:r>
          <a:endParaRPr lang="en-US" dirty="0"/>
        </a:p>
      </dgm:t>
    </dgm:pt>
    <dgm:pt modelId="{E81388A3-DD5B-4C3B-A427-C89E3F9E393A}" type="parTrans" cxnId="{AB91EB60-41B3-485E-A7E2-A7ACD45C21A1}">
      <dgm:prSet/>
      <dgm:spPr/>
      <dgm:t>
        <a:bodyPr/>
        <a:lstStyle/>
        <a:p>
          <a:endParaRPr lang="en-US"/>
        </a:p>
      </dgm:t>
    </dgm:pt>
    <dgm:pt modelId="{ACDA9736-474C-4469-B76A-C1DF5532EC4A}" type="sibTrans" cxnId="{AB91EB60-41B3-485E-A7E2-A7ACD45C21A1}">
      <dgm:prSet/>
      <dgm:spPr/>
      <dgm:t>
        <a:bodyPr/>
        <a:lstStyle/>
        <a:p>
          <a:endParaRPr lang="en-US"/>
        </a:p>
      </dgm:t>
    </dgm:pt>
    <dgm:pt modelId="{3B4B2A97-18F8-4D42-A464-4D6E872E34CB}">
      <dgm:prSet phldrT="[Metin]"/>
      <dgm:spPr/>
      <dgm:t>
        <a:bodyPr/>
        <a:lstStyle/>
        <a:p>
          <a:r>
            <a:rPr lang="en-US" b="1" dirty="0"/>
            <a:t>K-Nearest Neighbors (KNN) </a:t>
          </a:r>
        </a:p>
      </dgm:t>
    </dgm:pt>
    <dgm:pt modelId="{EFDDD5D8-A4DF-4262-9E78-1AE116ED92B3}" type="parTrans" cxnId="{C6C3F3CA-96EA-4530-B8B9-B24213FF5420}">
      <dgm:prSet/>
      <dgm:spPr/>
      <dgm:t>
        <a:bodyPr/>
        <a:lstStyle/>
        <a:p>
          <a:endParaRPr lang="en-US"/>
        </a:p>
      </dgm:t>
    </dgm:pt>
    <dgm:pt modelId="{0610FE73-809E-488E-B2BD-06178386F90F}" type="sibTrans" cxnId="{C6C3F3CA-96EA-4530-B8B9-B24213FF5420}">
      <dgm:prSet/>
      <dgm:spPr/>
      <dgm:t>
        <a:bodyPr/>
        <a:lstStyle/>
        <a:p>
          <a:endParaRPr lang="en-US"/>
        </a:p>
      </dgm:t>
    </dgm:pt>
    <dgm:pt modelId="{92DA44A1-55DB-4609-AF33-3CB3E9C69449}">
      <dgm:prSet phldrT="[Metin]"/>
      <dgm:spPr/>
      <dgm:t>
        <a:bodyPr/>
        <a:lstStyle/>
        <a:p>
          <a:r>
            <a:rPr lang="en-US" b="1" dirty="0"/>
            <a:t>Decision Tree</a:t>
          </a:r>
          <a:endParaRPr lang="en-US" dirty="0"/>
        </a:p>
      </dgm:t>
    </dgm:pt>
    <dgm:pt modelId="{C1F3E0B1-AB76-4B2B-A826-A02028DD9CF6}" type="parTrans" cxnId="{0B40D188-2582-4468-8DFA-84A1A7B8C69B}">
      <dgm:prSet/>
      <dgm:spPr/>
      <dgm:t>
        <a:bodyPr/>
        <a:lstStyle/>
        <a:p>
          <a:endParaRPr lang="en-US"/>
        </a:p>
      </dgm:t>
    </dgm:pt>
    <dgm:pt modelId="{F612B2BB-F14D-452B-8FF2-5544ED372E99}" type="sibTrans" cxnId="{0B40D188-2582-4468-8DFA-84A1A7B8C69B}">
      <dgm:prSet/>
      <dgm:spPr/>
      <dgm:t>
        <a:bodyPr/>
        <a:lstStyle/>
        <a:p>
          <a:endParaRPr lang="en-US"/>
        </a:p>
      </dgm:t>
    </dgm:pt>
    <dgm:pt modelId="{FB595243-AA78-44B1-8624-E929D8DA31D3}">
      <dgm:prSet phldrT="[Metin]"/>
      <dgm:spPr/>
      <dgm:t>
        <a:bodyPr/>
        <a:lstStyle/>
        <a:p>
          <a:r>
            <a:rPr lang="en-US" b="1" dirty="0"/>
            <a:t>PCA</a:t>
          </a:r>
          <a:r>
            <a:rPr lang="tr-TR" b="1" dirty="0"/>
            <a:t> </a:t>
          </a:r>
          <a:r>
            <a:rPr lang="en-US" b="1" noProof="0" dirty="0"/>
            <a:t>and Clustering</a:t>
          </a:r>
          <a:endParaRPr lang="en-US" noProof="0" dirty="0"/>
        </a:p>
      </dgm:t>
    </dgm:pt>
    <dgm:pt modelId="{2EE8C5C9-8112-4027-9FBA-1DF6C780348D}" type="parTrans" cxnId="{C9A3393B-B3C8-4E9E-A8BE-C098A88D822C}">
      <dgm:prSet/>
      <dgm:spPr/>
      <dgm:t>
        <a:bodyPr/>
        <a:lstStyle/>
        <a:p>
          <a:endParaRPr lang="en-US"/>
        </a:p>
      </dgm:t>
    </dgm:pt>
    <dgm:pt modelId="{DA6B2162-44E8-4348-A632-D32757B33FE2}" type="sibTrans" cxnId="{C9A3393B-B3C8-4E9E-A8BE-C098A88D822C}">
      <dgm:prSet/>
      <dgm:spPr/>
      <dgm:t>
        <a:bodyPr/>
        <a:lstStyle/>
        <a:p>
          <a:endParaRPr lang="en-US"/>
        </a:p>
      </dgm:t>
    </dgm:pt>
    <dgm:pt modelId="{2A9C3029-9B32-4D5C-B399-A3FDE212D9E4}">
      <dgm:prSet phldrT="[Metin]"/>
      <dgm:spPr/>
      <dgm:t>
        <a:bodyPr/>
        <a:lstStyle/>
        <a:p>
          <a:r>
            <a:rPr lang="en-US" b="1" i="0" dirty="0"/>
            <a:t>Random Forest</a:t>
          </a:r>
          <a:endParaRPr lang="en-US" dirty="0"/>
        </a:p>
      </dgm:t>
    </dgm:pt>
    <dgm:pt modelId="{44B82A17-DA39-414F-9806-B24A5E2D3473}" type="parTrans" cxnId="{232619E4-BC29-410C-A54C-0B3F7FF78691}">
      <dgm:prSet/>
      <dgm:spPr/>
      <dgm:t>
        <a:bodyPr/>
        <a:lstStyle/>
        <a:p>
          <a:endParaRPr lang="en-US"/>
        </a:p>
      </dgm:t>
    </dgm:pt>
    <dgm:pt modelId="{43077179-564B-4767-8C75-4CAEE7C67906}" type="sibTrans" cxnId="{232619E4-BC29-410C-A54C-0B3F7FF78691}">
      <dgm:prSet/>
      <dgm:spPr/>
      <dgm:t>
        <a:bodyPr/>
        <a:lstStyle/>
        <a:p>
          <a:endParaRPr lang="en-US"/>
        </a:p>
      </dgm:t>
    </dgm:pt>
    <dgm:pt modelId="{AF62FB6A-B720-410C-AC25-0B72859D8519}">
      <dgm:prSet phldrT="[Metin]"/>
      <dgm:spPr/>
      <dgm:t>
        <a:bodyPr/>
        <a:lstStyle/>
        <a:p>
          <a:r>
            <a:rPr lang="en-US" b="1" i="0" dirty="0"/>
            <a:t>Support Vector Machines (SVM)</a:t>
          </a:r>
          <a:endParaRPr lang="en-US" dirty="0"/>
        </a:p>
      </dgm:t>
    </dgm:pt>
    <dgm:pt modelId="{BF375C7B-BE20-4D96-A283-B618A59FA2F5}" type="parTrans" cxnId="{A2517385-9717-49DC-AF1E-14BAF4E48FC2}">
      <dgm:prSet/>
      <dgm:spPr/>
      <dgm:t>
        <a:bodyPr/>
        <a:lstStyle/>
        <a:p>
          <a:endParaRPr lang="en-US"/>
        </a:p>
      </dgm:t>
    </dgm:pt>
    <dgm:pt modelId="{A117F22B-7F85-4B4E-89AE-0C1EEB936F99}" type="sibTrans" cxnId="{A2517385-9717-49DC-AF1E-14BAF4E48FC2}">
      <dgm:prSet/>
      <dgm:spPr/>
      <dgm:t>
        <a:bodyPr/>
        <a:lstStyle/>
        <a:p>
          <a:endParaRPr lang="en-US"/>
        </a:p>
      </dgm:t>
    </dgm:pt>
    <dgm:pt modelId="{EDD1CA91-7FA9-484A-8CDC-0734214D1037}">
      <dgm:prSet phldrT="[Metin]"/>
      <dgm:spPr/>
      <dgm:t>
        <a:bodyPr/>
        <a:lstStyle/>
        <a:p>
          <a:r>
            <a:rPr lang="en-US"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Gaussian Naive Bayes</a:t>
          </a:r>
          <a:endParaRPr lang="en-US" b="1" dirty="0">
            <a:solidFill>
              <a:schemeClr val="bg1"/>
            </a:solidFill>
          </a:endParaRPr>
        </a:p>
      </dgm:t>
    </dgm:pt>
    <dgm:pt modelId="{7D513109-FCE9-4648-84D7-6300BBFACED3}" type="parTrans" cxnId="{78298043-04D2-407C-B2DF-433292C3493A}">
      <dgm:prSet/>
      <dgm:spPr/>
      <dgm:t>
        <a:bodyPr/>
        <a:lstStyle/>
        <a:p>
          <a:endParaRPr lang="en-US"/>
        </a:p>
      </dgm:t>
    </dgm:pt>
    <dgm:pt modelId="{5C5854A0-6B92-4476-8F24-D2E6C2160E96}" type="sibTrans" cxnId="{78298043-04D2-407C-B2DF-433292C3493A}">
      <dgm:prSet/>
      <dgm:spPr/>
      <dgm:t>
        <a:bodyPr/>
        <a:lstStyle/>
        <a:p>
          <a:endParaRPr lang="en-US"/>
        </a:p>
      </dgm:t>
    </dgm:pt>
    <dgm:pt modelId="{94A32B08-1C58-45E1-AC1E-695E0B815DF5}" type="pres">
      <dgm:prSet presAssocID="{9FA253FD-F56A-4C02-84E0-1A150E2C40C5}" presName="Name0" presStyleCnt="0">
        <dgm:presLayoutVars>
          <dgm:chMax val="7"/>
          <dgm:chPref val="7"/>
          <dgm:dir/>
        </dgm:presLayoutVars>
      </dgm:prSet>
      <dgm:spPr/>
    </dgm:pt>
    <dgm:pt modelId="{7F9DD58B-AEE6-4F7F-BDF9-E4E1B4D8309D}" type="pres">
      <dgm:prSet presAssocID="{9FA253FD-F56A-4C02-84E0-1A150E2C40C5}" presName="Name1" presStyleCnt="0"/>
      <dgm:spPr/>
    </dgm:pt>
    <dgm:pt modelId="{A8731C7F-DB0A-49D4-AEB1-C7ABE026D718}" type="pres">
      <dgm:prSet presAssocID="{9FA253FD-F56A-4C02-84E0-1A150E2C40C5}" presName="cycle" presStyleCnt="0"/>
      <dgm:spPr/>
    </dgm:pt>
    <dgm:pt modelId="{685EE309-1BEA-487A-9758-A115EBEC5323}" type="pres">
      <dgm:prSet presAssocID="{9FA253FD-F56A-4C02-84E0-1A150E2C40C5}" presName="srcNode" presStyleLbl="node1" presStyleIdx="0" presStyleCnt="7"/>
      <dgm:spPr/>
    </dgm:pt>
    <dgm:pt modelId="{24F024B5-0198-43F2-9A36-1FA84B3A7CF2}" type="pres">
      <dgm:prSet presAssocID="{9FA253FD-F56A-4C02-84E0-1A150E2C40C5}" presName="conn" presStyleLbl="parChTrans1D2" presStyleIdx="0" presStyleCnt="1"/>
      <dgm:spPr/>
    </dgm:pt>
    <dgm:pt modelId="{8A1681AB-FEF2-4504-8DF0-B16AB1E2D2FD}" type="pres">
      <dgm:prSet presAssocID="{9FA253FD-F56A-4C02-84E0-1A150E2C40C5}" presName="extraNode" presStyleLbl="node1" presStyleIdx="0" presStyleCnt="7"/>
      <dgm:spPr/>
    </dgm:pt>
    <dgm:pt modelId="{1449BB85-933C-4E3A-808E-275C9D9ED6FA}" type="pres">
      <dgm:prSet presAssocID="{9FA253FD-F56A-4C02-84E0-1A150E2C40C5}" presName="dstNode" presStyleLbl="node1" presStyleIdx="0" presStyleCnt="7"/>
      <dgm:spPr/>
    </dgm:pt>
    <dgm:pt modelId="{55A9EA6A-55EA-4916-B9BB-6A4155312C85}" type="pres">
      <dgm:prSet presAssocID="{5B85B60F-EE20-439C-90E5-EA7739404780}" presName="text_1" presStyleLbl="node1" presStyleIdx="0" presStyleCnt="7" custLinFactNeighborY="5741">
        <dgm:presLayoutVars>
          <dgm:bulletEnabled val="1"/>
        </dgm:presLayoutVars>
      </dgm:prSet>
      <dgm:spPr/>
    </dgm:pt>
    <dgm:pt modelId="{18C008FF-FEFF-4969-8824-38D4F03B083C}" type="pres">
      <dgm:prSet presAssocID="{5B85B60F-EE20-439C-90E5-EA7739404780}" presName="accent_1" presStyleCnt="0"/>
      <dgm:spPr/>
    </dgm:pt>
    <dgm:pt modelId="{30E2439A-D3FF-4951-982A-2F874AD9FB88}" type="pres">
      <dgm:prSet presAssocID="{5B85B60F-EE20-439C-90E5-EA7739404780}" presName="accentRepeatNode" presStyleLbl="solidFgAcc1" presStyleIdx="0" presStyleCnt="7"/>
      <dgm:spPr/>
    </dgm:pt>
    <dgm:pt modelId="{4D1A6B23-1AD0-4154-95A3-2A26F593EAE5}" type="pres">
      <dgm:prSet presAssocID="{3B4B2A97-18F8-4D42-A464-4D6E872E34CB}" presName="text_2" presStyleLbl="node1" presStyleIdx="1" presStyleCnt="7" custLinFactNeighborY="5741">
        <dgm:presLayoutVars>
          <dgm:bulletEnabled val="1"/>
        </dgm:presLayoutVars>
      </dgm:prSet>
      <dgm:spPr/>
    </dgm:pt>
    <dgm:pt modelId="{B6432736-D795-4172-9851-5ACCEFE89CF1}" type="pres">
      <dgm:prSet presAssocID="{3B4B2A97-18F8-4D42-A464-4D6E872E34CB}" presName="accent_2" presStyleCnt="0"/>
      <dgm:spPr/>
    </dgm:pt>
    <dgm:pt modelId="{76A24225-9D9B-4A49-B2EF-CE2A87349897}" type="pres">
      <dgm:prSet presAssocID="{3B4B2A97-18F8-4D42-A464-4D6E872E34CB}" presName="accentRepeatNode" presStyleLbl="solidFgAcc1" presStyleIdx="1" presStyleCnt="7"/>
      <dgm:spPr/>
    </dgm:pt>
    <dgm:pt modelId="{FBB9D09C-F83A-426D-9C2E-244962134D6F}" type="pres">
      <dgm:prSet presAssocID="{92DA44A1-55DB-4609-AF33-3CB3E9C69449}" presName="text_3" presStyleLbl="node1" presStyleIdx="2" presStyleCnt="7" custLinFactNeighborY="5741">
        <dgm:presLayoutVars>
          <dgm:bulletEnabled val="1"/>
        </dgm:presLayoutVars>
      </dgm:prSet>
      <dgm:spPr/>
    </dgm:pt>
    <dgm:pt modelId="{924EA6A5-F923-4630-9200-31CD6C2BFA2E}" type="pres">
      <dgm:prSet presAssocID="{92DA44A1-55DB-4609-AF33-3CB3E9C69449}" presName="accent_3" presStyleCnt="0"/>
      <dgm:spPr/>
    </dgm:pt>
    <dgm:pt modelId="{16F581BB-BA0A-4A08-9E73-9AB2D752314E}" type="pres">
      <dgm:prSet presAssocID="{92DA44A1-55DB-4609-AF33-3CB3E9C69449}" presName="accentRepeatNode" presStyleLbl="solidFgAcc1" presStyleIdx="2" presStyleCnt="7"/>
      <dgm:spPr/>
    </dgm:pt>
    <dgm:pt modelId="{FC1B19E5-5A37-4EE5-98C0-E60028E485BC}" type="pres">
      <dgm:prSet presAssocID="{FB595243-AA78-44B1-8624-E929D8DA31D3}" presName="text_4" presStyleLbl="node1" presStyleIdx="3" presStyleCnt="7" custLinFactNeighborY="5741">
        <dgm:presLayoutVars>
          <dgm:bulletEnabled val="1"/>
        </dgm:presLayoutVars>
      </dgm:prSet>
      <dgm:spPr/>
    </dgm:pt>
    <dgm:pt modelId="{E6D4420A-0EE3-4630-A592-8C5D3402801E}" type="pres">
      <dgm:prSet presAssocID="{FB595243-AA78-44B1-8624-E929D8DA31D3}" presName="accent_4" presStyleCnt="0"/>
      <dgm:spPr/>
    </dgm:pt>
    <dgm:pt modelId="{70683538-0BE2-4E79-80B5-73E3D57E3AB9}" type="pres">
      <dgm:prSet presAssocID="{FB595243-AA78-44B1-8624-E929D8DA31D3}" presName="accentRepeatNode" presStyleLbl="solidFgAcc1" presStyleIdx="3" presStyleCnt="7"/>
      <dgm:spPr/>
    </dgm:pt>
    <dgm:pt modelId="{31625809-4B38-458F-AC43-9B46A31E74CF}" type="pres">
      <dgm:prSet presAssocID="{2A9C3029-9B32-4D5C-B399-A3FDE212D9E4}" presName="text_5" presStyleLbl="node1" presStyleIdx="4" presStyleCnt="7" custLinFactNeighborY="5741">
        <dgm:presLayoutVars>
          <dgm:bulletEnabled val="1"/>
        </dgm:presLayoutVars>
      </dgm:prSet>
      <dgm:spPr/>
    </dgm:pt>
    <dgm:pt modelId="{0A0A123E-FF5E-4991-ACA7-908DEBD3475E}" type="pres">
      <dgm:prSet presAssocID="{2A9C3029-9B32-4D5C-B399-A3FDE212D9E4}" presName="accent_5" presStyleCnt="0"/>
      <dgm:spPr/>
    </dgm:pt>
    <dgm:pt modelId="{0821DA6F-CF29-43E2-9122-05E7967D5056}" type="pres">
      <dgm:prSet presAssocID="{2A9C3029-9B32-4D5C-B399-A3FDE212D9E4}" presName="accentRepeatNode" presStyleLbl="solidFgAcc1" presStyleIdx="4" presStyleCnt="7"/>
      <dgm:spPr/>
    </dgm:pt>
    <dgm:pt modelId="{F807CA9D-C744-4693-AEA6-2F5B7DF51A10}" type="pres">
      <dgm:prSet presAssocID="{AF62FB6A-B720-410C-AC25-0B72859D8519}" presName="text_6" presStyleLbl="node1" presStyleIdx="5" presStyleCnt="7">
        <dgm:presLayoutVars>
          <dgm:bulletEnabled val="1"/>
        </dgm:presLayoutVars>
      </dgm:prSet>
      <dgm:spPr/>
    </dgm:pt>
    <dgm:pt modelId="{3E473253-83AA-407F-BC5B-18293B556E3D}" type="pres">
      <dgm:prSet presAssocID="{AF62FB6A-B720-410C-AC25-0B72859D8519}" presName="accent_6" presStyleCnt="0"/>
      <dgm:spPr/>
    </dgm:pt>
    <dgm:pt modelId="{BD4477B7-4BEA-41AD-82C4-1088FC56AB02}" type="pres">
      <dgm:prSet presAssocID="{AF62FB6A-B720-410C-AC25-0B72859D8519}" presName="accentRepeatNode" presStyleLbl="solidFgAcc1" presStyleIdx="5" presStyleCnt="7"/>
      <dgm:spPr/>
    </dgm:pt>
    <dgm:pt modelId="{B4BB85AC-D9E3-4397-A076-C0CDA0136B5A}" type="pres">
      <dgm:prSet presAssocID="{EDD1CA91-7FA9-484A-8CDC-0734214D1037}" presName="text_7" presStyleLbl="node1" presStyleIdx="6" presStyleCnt="7">
        <dgm:presLayoutVars>
          <dgm:bulletEnabled val="1"/>
        </dgm:presLayoutVars>
      </dgm:prSet>
      <dgm:spPr/>
    </dgm:pt>
    <dgm:pt modelId="{624CFC54-F002-4810-B821-508F4ECCB260}" type="pres">
      <dgm:prSet presAssocID="{EDD1CA91-7FA9-484A-8CDC-0734214D1037}" presName="accent_7" presStyleCnt="0"/>
      <dgm:spPr/>
    </dgm:pt>
    <dgm:pt modelId="{CD2CAC4D-88A5-4096-88C3-D365285EB1E0}" type="pres">
      <dgm:prSet presAssocID="{EDD1CA91-7FA9-484A-8CDC-0734214D1037}" presName="accentRepeatNode" presStyleLbl="solidFgAcc1" presStyleIdx="6" presStyleCnt="7"/>
      <dgm:spPr/>
    </dgm:pt>
  </dgm:ptLst>
  <dgm:cxnLst>
    <dgm:cxn modelId="{03764A13-7C8E-42A0-B8CC-BCF62076E6C9}" type="presOf" srcId="{FB595243-AA78-44B1-8624-E929D8DA31D3}" destId="{FC1B19E5-5A37-4EE5-98C0-E60028E485BC}" srcOrd="0" destOrd="0" presId="urn:microsoft.com/office/officeart/2008/layout/VerticalCurvedList"/>
    <dgm:cxn modelId="{C9A3393B-B3C8-4E9E-A8BE-C098A88D822C}" srcId="{9FA253FD-F56A-4C02-84E0-1A150E2C40C5}" destId="{FB595243-AA78-44B1-8624-E929D8DA31D3}" srcOrd="3" destOrd="0" parTransId="{2EE8C5C9-8112-4027-9FBA-1DF6C780348D}" sibTransId="{DA6B2162-44E8-4348-A632-D32757B33FE2}"/>
    <dgm:cxn modelId="{AB91EB60-41B3-485E-A7E2-A7ACD45C21A1}" srcId="{9FA253FD-F56A-4C02-84E0-1A150E2C40C5}" destId="{5B85B60F-EE20-439C-90E5-EA7739404780}" srcOrd="0" destOrd="0" parTransId="{E81388A3-DD5B-4C3B-A427-C89E3F9E393A}" sibTransId="{ACDA9736-474C-4469-B76A-C1DF5532EC4A}"/>
    <dgm:cxn modelId="{78298043-04D2-407C-B2DF-433292C3493A}" srcId="{9FA253FD-F56A-4C02-84E0-1A150E2C40C5}" destId="{EDD1CA91-7FA9-484A-8CDC-0734214D1037}" srcOrd="6" destOrd="0" parTransId="{7D513109-FCE9-4648-84D7-6300BBFACED3}" sibTransId="{5C5854A0-6B92-4476-8F24-D2E6C2160E96}"/>
    <dgm:cxn modelId="{392B9869-9C14-4BAA-A798-F8FE526A4907}" type="presOf" srcId="{3B4B2A97-18F8-4D42-A464-4D6E872E34CB}" destId="{4D1A6B23-1AD0-4154-95A3-2A26F593EAE5}" srcOrd="0" destOrd="0" presId="urn:microsoft.com/office/officeart/2008/layout/VerticalCurvedList"/>
    <dgm:cxn modelId="{9DD53C4B-B57E-4799-87EC-2FB155837438}" type="presOf" srcId="{2A9C3029-9B32-4D5C-B399-A3FDE212D9E4}" destId="{31625809-4B38-458F-AC43-9B46A31E74CF}" srcOrd="0" destOrd="0" presId="urn:microsoft.com/office/officeart/2008/layout/VerticalCurvedList"/>
    <dgm:cxn modelId="{F9B0047B-F1E7-4BAD-BBB4-889A884E76C5}" type="presOf" srcId="{EDD1CA91-7FA9-484A-8CDC-0734214D1037}" destId="{B4BB85AC-D9E3-4397-A076-C0CDA0136B5A}" srcOrd="0" destOrd="0" presId="urn:microsoft.com/office/officeart/2008/layout/VerticalCurvedList"/>
    <dgm:cxn modelId="{A2517385-9717-49DC-AF1E-14BAF4E48FC2}" srcId="{9FA253FD-F56A-4C02-84E0-1A150E2C40C5}" destId="{AF62FB6A-B720-410C-AC25-0B72859D8519}" srcOrd="5" destOrd="0" parTransId="{BF375C7B-BE20-4D96-A283-B618A59FA2F5}" sibTransId="{A117F22B-7F85-4B4E-89AE-0C1EEB936F99}"/>
    <dgm:cxn modelId="{0B40D188-2582-4468-8DFA-84A1A7B8C69B}" srcId="{9FA253FD-F56A-4C02-84E0-1A150E2C40C5}" destId="{92DA44A1-55DB-4609-AF33-3CB3E9C69449}" srcOrd="2" destOrd="0" parTransId="{C1F3E0B1-AB76-4B2B-A826-A02028DD9CF6}" sibTransId="{F612B2BB-F14D-452B-8FF2-5544ED372E99}"/>
    <dgm:cxn modelId="{E499EEB3-DB14-4982-950F-83CBAC0F4889}" type="presOf" srcId="{9FA253FD-F56A-4C02-84E0-1A150E2C40C5}" destId="{94A32B08-1C58-45E1-AC1E-695E0B815DF5}" srcOrd="0" destOrd="0" presId="urn:microsoft.com/office/officeart/2008/layout/VerticalCurvedList"/>
    <dgm:cxn modelId="{6C6C00BE-E356-4997-9249-69F62FF1F289}" type="presOf" srcId="{5B85B60F-EE20-439C-90E5-EA7739404780}" destId="{55A9EA6A-55EA-4916-B9BB-6A4155312C85}" srcOrd="0" destOrd="0" presId="urn:microsoft.com/office/officeart/2008/layout/VerticalCurvedList"/>
    <dgm:cxn modelId="{C6C3F3CA-96EA-4530-B8B9-B24213FF5420}" srcId="{9FA253FD-F56A-4C02-84E0-1A150E2C40C5}" destId="{3B4B2A97-18F8-4D42-A464-4D6E872E34CB}" srcOrd="1" destOrd="0" parTransId="{EFDDD5D8-A4DF-4262-9E78-1AE116ED92B3}" sibTransId="{0610FE73-809E-488E-B2BD-06178386F90F}"/>
    <dgm:cxn modelId="{D50375E0-69FE-4761-A5FC-2D2893E84FEA}" type="presOf" srcId="{AF62FB6A-B720-410C-AC25-0B72859D8519}" destId="{F807CA9D-C744-4693-AEA6-2F5B7DF51A10}" srcOrd="0" destOrd="0" presId="urn:microsoft.com/office/officeart/2008/layout/VerticalCurvedList"/>
    <dgm:cxn modelId="{BBF61AE2-6472-497E-B835-B896938B5380}" type="presOf" srcId="{92DA44A1-55DB-4609-AF33-3CB3E9C69449}" destId="{FBB9D09C-F83A-426D-9C2E-244962134D6F}" srcOrd="0" destOrd="0" presId="urn:microsoft.com/office/officeart/2008/layout/VerticalCurvedList"/>
    <dgm:cxn modelId="{232619E4-BC29-410C-A54C-0B3F7FF78691}" srcId="{9FA253FD-F56A-4C02-84E0-1A150E2C40C5}" destId="{2A9C3029-9B32-4D5C-B399-A3FDE212D9E4}" srcOrd="4" destOrd="0" parTransId="{44B82A17-DA39-414F-9806-B24A5E2D3473}" sibTransId="{43077179-564B-4767-8C75-4CAEE7C67906}"/>
    <dgm:cxn modelId="{76FB52FE-F6E6-4260-A6DD-B58639AF8201}" type="presOf" srcId="{ACDA9736-474C-4469-B76A-C1DF5532EC4A}" destId="{24F024B5-0198-43F2-9A36-1FA84B3A7CF2}" srcOrd="0" destOrd="0" presId="urn:microsoft.com/office/officeart/2008/layout/VerticalCurvedList"/>
    <dgm:cxn modelId="{6CE15DD7-75DA-4EB2-92F0-27F206CE9C82}" type="presParOf" srcId="{94A32B08-1C58-45E1-AC1E-695E0B815DF5}" destId="{7F9DD58B-AEE6-4F7F-BDF9-E4E1B4D8309D}" srcOrd="0" destOrd="0" presId="urn:microsoft.com/office/officeart/2008/layout/VerticalCurvedList"/>
    <dgm:cxn modelId="{AB57C522-5574-4543-B8C4-B2A939A3BB69}" type="presParOf" srcId="{7F9DD58B-AEE6-4F7F-BDF9-E4E1B4D8309D}" destId="{A8731C7F-DB0A-49D4-AEB1-C7ABE026D718}" srcOrd="0" destOrd="0" presId="urn:microsoft.com/office/officeart/2008/layout/VerticalCurvedList"/>
    <dgm:cxn modelId="{3248F916-A9D5-46C8-9579-64E5DAF46316}" type="presParOf" srcId="{A8731C7F-DB0A-49D4-AEB1-C7ABE026D718}" destId="{685EE309-1BEA-487A-9758-A115EBEC5323}" srcOrd="0" destOrd="0" presId="urn:microsoft.com/office/officeart/2008/layout/VerticalCurvedList"/>
    <dgm:cxn modelId="{5DEC8589-DD69-42E9-B75B-B26D4A83E97C}" type="presParOf" srcId="{A8731C7F-DB0A-49D4-AEB1-C7ABE026D718}" destId="{24F024B5-0198-43F2-9A36-1FA84B3A7CF2}" srcOrd="1" destOrd="0" presId="urn:microsoft.com/office/officeart/2008/layout/VerticalCurvedList"/>
    <dgm:cxn modelId="{55627A81-CC14-4185-89B6-6ABD7D1BA0D1}" type="presParOf" srcId="{A8731C7F-DB0A-49D4-AEB1-C7ABE026D718}" destId="{8A1681AB-FEF2-4504-8DF0-B16AB1E2D2FD}" srcOrd="2" destOrd="0" presId="urn:microsoft.com/office/officeart/2008/layout/VerticalCurvedList"/>
    <dgm:cxn modelId="{B569B337-CCD6-44A4-BBBF-1D2E3BCC7F29}" type="presParOf" srcId="{A8731C7F-DB0A-49D4-AEB1-C7ABE026D718}" destId="{1449BB85-933C-4E3A-808E-275C9D9ED6FA}" srcOrd="3" destOrd="0" presId="urn:microsoft.com/office/officeart/2008/layout/VerticalCurvedList"/>
    <dgm:cxn modelId="{817E06C0-4D30-4A6A-82E1-096ADE5FAE69}" type="presParOf" srcId="{7F9DD58B-AEE6-4F7F-BDF9-E4E1B4D8309D}" destId="{55A9EA6A-55EA-4916-B9BB-6A4155312C85}" srcOrd="1" destOrd="0" presId="urn:microsoft.com/office/officeart/2008/layout/VerticalCurvedList"/>
    <dgm:cxn modelId="{32C403D9-9F1A-43CD-8624-94D270B0BF05}" type="presParOf" srcId="{7F9DD58B-AEE6-4F7F-BDF9-E4E1B4D8309D}" destId="{18C008FF-FEFF-4969-8824-38D4F03B083C}" srcOrd="2" destOrd="0" presId="urn:microsoft.com/office/officeart/2008/layout/VerticalCurvedList"/>
    <dgm:cxn modelId="{65C1EC9B-5957-4FE1-ADCF-2E0A3458CD99}" type="presParOf" srcId="{18C008FF-FEFF-4969-8824-38D4F03B083C}" destId="{30E2439A-D3FF-4951-982A-2F874AD9FB88}" srcOrd="0" destOrd="0" presId="urn:microsoft.com/office/officeart/2008/layout/VerticalCurvedList"/>
    <dgm:cxn modelId="{5ED153CC-7891-4B14-AAC8-74C4252F3AD4}" type="presParOf" srcId="{7F9DD58B-AEE6-4F7F-BDF9-E4E1B4D8309D}" destId="{4D1A6B23-1AD0-4154-95A3-2A26F593EAE5}" srcOrd="3" destOrd="0" presId="urn:microsoft.com/office/officeart/2008/layout/VerticalCurvedList"/>
    <dgm:cxn modelId="{16051E51-4B4A-42EA-980C-470BAD52D2CB}" type="presParOf" srcId="{7F9DD58B-AEE6-4F7F-BDF9-E4E1B4D8309D}" destId="{B6432736-D795-4172-9851-5ACCEFE89CF1}" srcOrd="4" destOrd="0" presId="urn:microsoft.com/office/officeart/2008/layout/VerticalCurvedList"/>
    <dgm:cxn modelId="{CDC9C17A-D4AA-4CD6-8784-012089149305}" type="presParOf" srcId="{B6432736-D795-4172-9851-5ACCEFE89CF1}" destId="{76A24225-9D9B-4A49-B2EF-CE2A87349897}" srcOrd="0" destOrd="0" presId="urn:microsoft.com/office/officeart/2008/layout/VerticalCurvedList"/>
    <dgm:cxn modelId="{6667380D-CE0F-49B9-AF4E-5E03566829F0}" type="presParOf" srcId="{7F9DD58B-AEE6-4F7F-BDF9-E4E1B4D8309D}" destId="{FBB9D09C-F83A-426D-9C2E-244962134D6F}" srcOrd="5" destOrd="0" presId="urn:microsoft.com/office/officeart/2008/layout/VerticalCurvedList"/>
    <dgm:cxn modelId="{059FA864-FE78-4303-BF79-8F7FE20F6BEA}" type="presParOf" srcId="{7F9DD58B-AEE6-4F7F-BDF9-E4E1B4D8309D}" destId="{924EA6A5-F923-4630-9200-31CD6C2BFA2E}" srcOrd="6" destOrd="0" presId="urn:microsoft.com/office/officeart/2008/layout/VerticalCurvedList"/>
    <dgm:cxn modelId="{2594650E-5B7C-4E17-937F-ACF9C1262413}" type="presParOf" srcId="{924EA6A5-F923-4630-9200-31CD6C2BFA2E}" destId="{16F581BB-BA0A-4A08-9E73-9AB2D752314E}" srcOrd="0" destOrd="0" presId="urn:microsoft.com/office/officeart/2008/layout/VerticalCurvedList"/>
    <dgm:cxn modelId="{E2E655AE-7012-47A9-952A-5244553F26A5}" type="presParOf" srcId="{7F9DD58B-AEE6-4F7F-BDF9-E4E1B4D8309D}" destId="{FC1B19E5-5A37-4EE5-98C0-E60028E485BC}" srcOrd="7" destOrd="0" presId="urn:microsoft.com/office/officeart/2008/layout/VerticalCurvedList"/>
    <dgm:cxn modelId="{1B001143-DDD5-408B-8516-3265D25BE561}" type="presParOf" srcId="{7F9DD58B-AEE6-4F7F-BDF9-E4E1B4D8309D}" destId="{E6D4420A-0EE3-4630-A592-8C5D3402801E}" srcOrd="8" destOrd="0" presId="urn:microsoft.com/office/officeart/2008/layout/VerticalCurvedList"/>
    <dgm:cxn modelId="{B1FEDF42-B813-4931-8B65-B4751F206532}" type="presParOf" srcId="{E6D4420A-0EE3-4630-A592-8C5D3402801E}" destId="{70683538-0BE2-4E79-80B5-73E3D57E3AB9}" srcOrd="0" destOrd="0" presId="urn:microsoft.com/office/officeart/2008/layout/VerticalCurvedList"/>
    <dgm:cxn modelId="{7551E2D8-4084-4B8F-B009-8C7224819995}" type="presParOf" srcId="{7F9DD58B-AEE6-4F7F-BDF9-E4E1B4D8309D}" destId="{31625809-4B38-458F-AC43-9B46A31E74CF}" srcOrd="9" destOrd="0" presId="urn:microsoft.com/office/officeart/2008/layout/VerticalCurvedList"/>
    <dgm:cxn modelId="{6A48FDEF-BC48-42A9-97BD-9AB1AE86F55E}" type="presParOf" srcId="{7F9DD58B-AEE6-4F7F-BDF9-E4E1B4D8309D}" destId="{0A0A123E-FF5E-4991-ACA7-908DEBD3475E}" srcOrd="10" destOrd="0" presId="urn:microsoft.com/office/officeart/2008/layout/VerticalCurvedList"/>
    <dgm:cxn modelId="{BE40A899-614B-42DC-87E8-CEB73405CD4F}" type="presParOf" srcId="{0A0A123E-FF5E-4991-ACA7-908DEBD3475E}" destId="{0821DA6F-CF29-43E2-9122-05E7967D5056}" srcOrd="0" destOrd="0" presId="urn:microsoft.com/office/officeart/2008/layout/VerticalCurvedList"/>
    <dgm:cxn modelId="{AD55C2B9-3872-4040-8B6F-3243CDE079D7}" type="presParOf" srcId="{7F9DD58B-AEE6-4F7F-BDF9-E4E1B4D8309D}" destId="{F807CA9D-C744-4693-AEA6-2F5B7DF51A10}" srcOrd="11" destOrd="0" presId="urn:microsoft.com/office/officeart/2008/layout/VerticalCurvedList"/>
    <dgm:cxn modelId="{A116B8E5-B09A-4C3C-B888-B937D557AC2A}" type="presParOf" srcId="{7F9DD58B-AEE6-4F7F-BDF9-E4E1B4D8309D}" destId="{3E473253-83AA-407F-BC5B-18293B556E3D}" srcOrd="12" destOrd="0" presId="urn:microsoft.com/office/officeart/2008/layout/VerticalCurvedList"/>
    <dgm:cxn modelId="{DB541702-453C-42ED-A8BF-AC2D4293BC90}" type="presParOf" srcId="{3E473253-83AA-407F-BC5B-18293B556E3D}" destId="{BD4477B7-4BEA-41AD-82C4-1088FC56AB02}" srcOrd="0" destOrd="0" presId="urn:microsoft.com/office/officeart/2008/layout/VerticalCurvedList"/>
    <dgm:cxn modelId="{1B960BB3-7779-47B9-B7BB-9D9C9A1BD235}" type="presParOf" srcId="{7F9DD58B-AEE6-4F7F-BDF9-E4E1B4D8309D}" destId="{B4BB85AC-D9E3-4397-A076-C0CDA0136B5A}" srcOrd="13" destOrd="0" presId="urn:microsoft.com/office/officeart/2008/layout/VerticalCurvedList"/>
    <dgm:cxn modelId="{56E6675E-D91A-49B0-9F2F-628F71AF1D0C}" type="presParOf" srcId="{7F9DD58B-AEE6-4F7F-BDF9-E4E1B4D8309D}" destId="{624CFC54-F002-4810-B821-508F4ECCB260}" srcOrd="14" destOrd="0" presId="urn:microsoft.com/office/officeart/2008/layout/VerticalCurvedList"/>
    <dgm:cxn modelId="{AD2A5041-6E88-467B-B60B-7151821E9735}" type="presParOf" srcId="{624CFC54-F002-4810-B821-508F4ECCB260}" destId="{CD2CAC4D-88A5-4096-88C3-D365285EB1E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024B5-0198-43F2-9A36-1FA84B3A7CF2}">
      <dsp:nvSpPr>
        <dsp:cNvPr id="0" name=""/>
        <dsp:cNvSpPr/>
      </dsp:nvSpPr>
      <dsp:spPr>
        <a:xfrm>
          <a:off x="-6674222" y="-1021432"/>
          <a:ext cx="7950029" cy="7950029"/>
        </a:xfrm>
        <a:prstGeom prst="blockArc">
          <a:avLst>
            <a:gd name="adj1" fmla="val 18900000"/>
            <a:gd name="adj2" fmla="val 2700000"/>
            <a:gd name="adj3" fmla="val 272"/>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A9EA6A-55EA-4916-B9BB-6A4155312C85}">
      <dsp:nvSpPr>
        <dsp:cNvPr id="0" name=""/>
        <dsp:cNvSpPr/>
      </dsp:nvSpPr>
      <dsp:spPr>
        <a:xfrm>
          <a:off x="414387" y="299359"/>
          <a:ext cx="7634751" cy="53684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119"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kern="1200" dirty="0"/>
            <a:t>Linear Regression</a:t>
          </a:r>
          <a:r>
            <a:rPr lang="tr-TR" sz="2800" b="1" kern="1200" dirty="0"/>
            <a:t> </a:t>
          </a:r>
          <a:r>
            <a:rPr lang="en-US" sz="2800" b="1" kern="1200" noProof="0" dirty="0"/>
            <a:t>and</a:t>
          </a:r>
          <a:r>
            <a:rPr lang="tr-TR" sz="2800" b="1" kern="1200" dirty="0"/>
            <a:t> </a:t>
          </a:r>
          <a:r>
            <a:rPr lang="en-US" sz="2800" b="1" i="0" kern="1200" dirty="0"/>
            <a:t>Logistic Regression</a:t>
          </a:r>
          <a:endParaRPr lang="en-US" sz="2800" kern="1200" dirty="0"/>
        </a:p>
      </dsp:txBody>
      <dsp:txXfrm>
        <a:off x="414387" y="299359"/>
        <a:ext cx="7634751" cy="536843"/>
      </dsp:txXfrm>
    </dsp:sp>
    <dsp:sp modelId="{30E2439A-D3FF-4951-982A-2F874AD9FB88}">
      <dsp:nvSpPr>
        <dsp:cNvPr id="0" name=""/>
        <dsp:cNvSpPr/>
      </dsp:nvSpPr>
      <dsp:spPr>
        <a:xfrm>
          <a:off x="78860" y="201434"/>
          <a:ext cx="671053" cy="671053"/>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1A6B23-1AD0-4154-95A3-2A26F593EAE5}">
      <dsp:nvSpPr>
        <dsp:cNvPr id="0" name=""/>
        <dsp:cNvSpPr/>
      </dsp:nvSpPr>
      <dsp:spPr>
        <a:xfrm>
          <a:off x="900547" y="1105097"/>
          <a:ext cx="7148592" cy="536843"/>
        </a:xfrm>
        <a:prstGeom prst="rect">
          <a:avLst/>
        </a:prstGeom>
        <a:solidFill>
          <a:schemeClr val="accent4">
            <a:hueOff val="1633482"/>
            <a:satOff val="-6796"/>
            <a:lumOff val="16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119"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kern="1200" dirty="0"/>
            <a:t>K-Nearest Neighbors (KNN) </a:t>
          </a:r>
        </a:p>
      </dsp:txBody>
      <dsp:txXfrm>
        <a:off x="900547" y="1105097"/>
        <a:ext cx="7148592" cy="536843"/>
      </dsp:txXfrm>
    </dsp:sp>
    <dsp:sp modelId="{76A24225-9D9B-4A49-B2EF-CE2A87349897}">
      <dsp:nvSpPr>
        <dsp:cNvPr id="0" name=""/>
        <dsp:cNvSpPr/>
      </dsp:nvSpPr>
      <dsp:spPr>
        <a:xfrm>
          <a:off x="565020" y="1007171"/>
          <a:ext cx="671053" cy="671053"/>
        </a:xfrm>
        <a:prstGeom prst="ellipse">
          <a:avLst/>
        </a:prstGeom>
        <a:solidFill>
          <a:schemeClr val="lt1">
            <a:hueOff val="0"/>
            <a:satOff val="0"/>
            <a:lumOff val="0"/>
            <a:alphaOff val="0"/>
          </a:schemeClr>
        </a:solidFill>
        <a:ln w="12700" cap="flat" cmpd="sng" algn="ctr">
          <a:solidFill>
            <a:schemeClr val="accent4">
              <a:hueOff val="1633482"/>
              <a:satOff val="-6796"/>
              <a:lumOff val="1601"/>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B9D09C-F83A-426D-9C2E-244962134D6F}">
      <dsp:nvSpPr>
        <dsp:cNvPr id="0" name=""/>
        <dsp:cNvSpPr/>
      </dsp:nvSpPr>
      <dsp:spPr>
        <a:xfrm>
          <a:off x="1166960" y="1910243"/>
          <a:ext cx="6882178" cy="536843"/>
        </a:xfrm>
        <a:prstGeom prst="rect">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119"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kern="1200" dirty="0"/>
            <a:t>Decision Tree</a:t>
          </a:r>
          <a:endParaRPr lang="en-US" sz="2800" kern="1200" dirty="0"/>
        </a:p>
      </dsp:txBody>
      <dsp:txXfrm>
        <a:off x="1166960" y="1910243"/>
        <a:ext cx="6882178" cy="536843"/>
      </dsp:txXfrm>
    </dsp:sp>
    <dsp:sp modelId="{16F581BB-BA0A-4A08-9E73-9AB2D752314E}">
      <dsp:nvSpPr>
        <dsp:cNvPr id="0" name=""/>
        <dsp:cNvSpPr/>
      </dsp:nvSpPr>
      <dsp:spPr>
        <a:xfrm>
          <a:off x="831433" y="1812318"/>
          <a:ext cx="671053" cy="671053"/>
        </a:xfrm>
        <a:prstGeom prst="ellipse">
          <a:avLst/>
        </a:prstGeom>
        <a:solidFill>
          <a:schemeClr val="lt1">
            <a:hueOff val="0"/>
            <a:satOff val="0"/>
            <a:lumOff val="0"/>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1B19E5-5A37-4EE5-98C0-E60028E485BC}">
      <dsp:nvSpPr>
        <dsp:cNvPr id="0" name=""/>
        <dsp:cNvSpPr/>
      </dsp:nvSpPr>
      <dsp:spPr>
        <a:xfrm>
          <a:off x="1252023" y="2715981"/>
          <a:ext cx="6797115" cy="536843"/>
        </a:xfrm>
        <a:prstGeom prst="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119"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kern="1200" dirty="0"/>
            <a:t>PCA</a:t>
          </a:r>
          <a:r>
            <a:rPr lang="tr-TR" sz="2800" b="1" kern="1200" dirty="0"/>
            <a:t> </a:t>
          </a:r>
          <a:r>
            <a:rPr lang="en-US" sz="2800" b="1" kern="1200" noProof="0" dirty="0"/>
            <a:t>and Clustering</a:t>
          </a:r>
          <a:endParaRPr lang="en-US" sz="2800" kern="1200" noProof="0" dirty="0"/>
        </a:p>
      </dsp:txBody>
      <dsp:txXfrm>
        <a:off x="1252023" y="2715981"/>
        <a:ext cx="6797115" cy="536843"/>
      </dsp:txXfrm>
    </dsp:sp>
    <dsp:sp modelId="{70683538-0BE2-4E79-80B5-73E3D57E3AB9}">
      <dsp:nvSpPr>
        <dsp:cNvPr id="0" name=""/>
        <dsp:cNvSpPr/>
      </dsp:nvSpPr>
      <dsp:spPr>
        <a:xfrm>
          <a:off x="916496" y="2618055"/>
          <a:ext cx="671053" cy="671053"/>
        </a:xfrm>
        <a:prstGeom prst="ellipse">
          <a:avLst/>
        </a:prstGeom>
        <a:solidFill>
          <a:schemeClr val="lt1">
            <a:hueOff val="0"/>
            <a:satOff val="0"/>
            <a:lumOff val="0"/>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625809-4B38-458F-AC43-9B46A31E74CF}">
      <dsp:nvSpPr>
        <dsp:cNvPr id="0" name=""/>
        <dsp:cNvSpPr/>
      </dsp:nvSpPr>
      <dsp:spPr>
        <a:xfrm>
          <a:off x="1166960" y="3521718"/>
          <a:ext cx="6882178" cy="536843"/>
        </a:xfrm>
        <a:prstGeom prst="rect">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119"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i="0" kern="1200" dirty="0"/>
            <a:t>Random Forest</a:t>
          </a:r>
          <a:endParaRPr lang="en-US" sz="2800" kern="1200" dirty="0"/>
        </a:p>
      </dsp:txBody>
      <dsp:txXfrm>
        <a:off x="1166960" y="3521718"/>
        <a:ext cx="6882178" cy="536843"/>
      </dsp:txXfrm>
    </dsp:sp>
    <dsp:sp modelId="{0821DA6F-CF29-43E2-9122-05E7967D5056}">
      <dsp:nvSpPr>
        <dsp:cNvPr id="0" name=""/>
        <dsp:cNvSpPr/>
      </dsp:nvSpPr>
      <dsp:spPr>
        <a:xfrm>
          <a:off x="831433" y="3423792"/>
          <a:ext cx="671053" cy="671053"/>
        </a:xfrm>
        <a:prstGeom prst="ellipse">
          <a:avLst/>
        </a:prstGeom>
        <a:solidFill>
          <a:schemeClr val="lt1">
            <a:hueOff val="0"/>
            <a:satOff val="0"/>
            <a:lumOff val="0"/>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07CA9D-C744-4693-AEA6-2F5B7DF51A10}">
      <dsp:nvSpPr>
        <dsp:cNvPr id="0" name=""/>
        <dsp:cNvSpPr/>
      </dsp:nvSpPr>
      <dsp:spPr>
        <a:xfrm>
          <a:off x="900547" y="4296044"/>
          <a:ext cx="7148592" cy="536843"/>
        </a:xfrm>
        <a:prstGeom prst="rect">
          <a:avLst/>
        </a:prstGeom>
        <a:solidFill>
          <a:schemeClr val="accent4">
            <a:hueOff val="8167408"/>
            <a:satOff val="-33981"/>
            <a:lumOff val="80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119"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i="0" kern="1200" dirty="0"/>
            <a:t>Support Vector Machines (SVM)</a:t>
          </a:r>
          <a:endParaRPr lang="en-US" sz="2800" kern="1200" dirty="0"/>
        </a:p>
      </dsp:txBody>
      <dsp:txXfrm>
        <a:off x="900547" y="4296044"/>
        <a:ext cx="7148592" cy="536843"/>
      </dsp:txXfrm>
    </dsp:sp>
    <dsp:sp modelId="{BD4477B7-4BEA-41AD-82C4-1088FC56AB02}">
      <dsp:nvSpPr>
        <dsp:cNvPr id="0" name=""/>
        <dsp:cNvSpPr/>
      </dsp:nvSpPr>
      <dsp:spPr>
        <a:xfrm>
          <a:off x="565020" y="4228939"/>
          <a:ext cx="671053" cy="671053"/>
        </a:xfrm>
        <a:prstGeom prst="ellipse">
          <a:avLst/>
        </a:prstGeom>
        <a:solidFill>
          <a:schemeClr val="lt1">
            <a:hueOff val="0"/>
            <a:satOff val="0"/>
            <a:lumOff val="0"/>
            <a:alphaOff val="0"/>
          </a:schemeClr>
        </a:solidFill>
        <a:ln w="12700" cap="flat" cmpd="sng" algn="ctr">
          <a:solidFill>
            <a:schemeClr val="accent4">
              <a:hueOff val="8167408"/>
              <a:satOff val="-33981"/>
              <a:lumOff val="8007"/>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BB85AC-D9E3-4397-A076-C0CDA0136B5A}">
      <dsp:nvSpPr>
        <dsp:cNvPr id="0" name=""/>
        <dsp:cNvSpPr/>
      </dsp:nvSpPr>
      <dsp:spPr>
        <a:xfrm>
          <a:off x="414387" y="5101782"/>
          <a:ext cx="7634751" cy="536843"/>
        </a:xfrm>
        <a:prstGeom prst="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119"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i="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Gaussian Naive Bayes</a:t>
          </a:r>
          <a:endParaRPr lang="en-US" sz="2800" b="1" kern="1200" dirty="0">
            <a:solidFill>
              <a:schemeClr val="bg1"/>
            </a:solidFill>
          </a:endParaRPr>
        </a:p>
      </dsp:txBody>
      <dsp:txXfrm>
        <a:off x="414387" y="5101782"/>
        <a:ext cx="7634751" cy="536843"/>
      </dsp:txXfrm>
    </dsp:sp>
    <dsp:sp modelId="{CD2CAC4D-88A5-4096-88C3-D365285EB1E0}">
      <dsp:nvSpPr>
        <dsp:cNvPr id="0" name=""/>
        <dsp:cNvSpPr/>
      </dsp:nvSpPr>
      <dsp:spPr>
        <a:xfrm>
          <a:off x="78860" y="5034676"/>
          <a:ext cx="671053" cy="671053"/>
        </a:xfrm>
        <a:prstGeom prst="ellipse">
          <a:avLst/>
        </a:prstGeom>
        <a:solidFill>
          <a:schemeClr val="lt1">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a:p>
        </p:txBody>
      </p:sp>
      <p:sp>
        <p:nvSpPr>
          <p:cNvPr id="3" name="Tarih Yer Tutucusu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2D8BD88-CA83-4B84-AB06-D1ACBAE4F617}" type="datetime1">
              <a:rPr lang="tr-TR" smtClean="0"/>
              <a:t>2.06.2023</a:t>
            </a:fld>
            <a:endParaRPr lang="tr-TR"/>
          </a:p>
        </p:txBody>
      </p:sp>
      <p:sp>
        <p:nvSpPr>
          <p:cNvPr id="4" name="Alt Bilgi Yer Tutucusu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a:p>
        </p:txBody>
      </p:sp>
      <p:sp>
        <p:nvSpPr>
          <p:cNvPr id="5" name="Slayt Numarası Yer Tutucusu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tr-TR" smtClean="0"/>
              <a:t>‹#›</a:t>
            </a:fld>
            <a:endParaRPr lang="tr-TR"/>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5AAC105-7DEF-4B41-AA25-06756A335757}" type="datetime1">
              <a:rPr lang="tr-TR" noProof="0" smtClean="0"/>
              <a:t>2.06.2023</a:t>
            </a:fld>
            <a:endParaRPr lang="tr-TR" noProof="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B9A9E5-4F7F-4A7D-9DE1-899232329269}" type="slidenum">
              <a:rPr lang="tr-TR" noProof="0" smtClean="0"/>
              <a:t>‹#›</a:t>
            </a:fld>
            <a:endParaRPr lang="tr-TR" noProof="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1</a:t>
            </a:fld>
            <a:endParaRPr lang="tr-TR"/>
          </a:p>
        </p:txBody>
      </p:sp>
    </p:spTree>
    <p:extLst>
      <p:ext uri="{BB962C8B-B14F-4D97-AF65-F5344CB8AC3E}">
        <p14:creationId xmlns:p14="http://schemas.microsoft.com/office/powerpoint/2010/main" val="171280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10</a:t>
            </a:fld>
            <a:endParaRPr lang="tr-TR"/>
          </a:p>
        </p:txBody>
      </p:sp>
    </p:spTree>
    <p:extLst>
      <p:ext uri="{BB962C8B-B14F-4D97-AF65-F5344CB8AC3E}">
        <p14:creationId xmlns:p14="http://schemas.microsoft.com/office/powerpoint/2010/main" val="3580868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11</a:t>
            </a:fld>
            <a:endParaRPr lang="tr-TR"/>
          </a:p>
        </p:txBody>
      </p:sp>
    </p:spTree>
    <p:extLst>
      <p:ext uri="{BB962C8B-B14F-4D97-AF65-F5344CB8AC3E}">
        <p14:creationId xmlns:p14="http://schemas.microsoft.com/office/powerpoint/2010/main" val="3016021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12</a:t>
            </a:fld>
            <a:endParaRPr lang="tr-TR"/>
          </a:p>
        </p:txBody>
      </p:sp>
    </p:spTree>
    <p:extLst>
      <p:ext uri="{BB962C8B-B14F-4D97-AF65-F5344CB8AC3E}">
        <p14:creationId xmlns:p14="http://schemas.microsoft.com/office/powerpoint/2010/main" val="2648726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13</a:t>
            </a:fld>
            <a:endParaRPr lang="tr-TR"/>
          </a:p>
        </p:txBody>
      </p:sp>
    </p:spTree>
    <p:extLst>
      <p:ext uri="{BB962C8B-B14F-4D97-AF65-F5344CB8AC3E}">
        <p14:creationId xmlns:p14="http://schemas.microsoft.com/office/powerpoint/2010/main" val="1266592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14</a:t>
            </a:fld>
            <a:endParaRPr lang="tr-TR"/>
          </a:p>
        </p:txBody>
      </p:sp>
    </p:spTree>
    <p:extLst>
      <p:ext uri="{BB962C8B-B14F-4D97-AF65-F5344CB8AC3E}">
        <p14:creationId xmlns:p14="http://schemas.microsoft.com/office/powerpoint/2010/main" val="3533919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15</a:t>
            </a:fld>
            <a:endParaRPr lang="tr-TR"/>
          </a:p>
        </p:txBody>
      </p:sp>
    </p:spTree>
    <p:extLst>
      <p:ext uri="{BB962C8B-B14F-4D97-AF65-F5344CB8AC3E}">
        <p14:creationId xmlns:p14="http://schemas.microsoft.com/office/powerpoint/2010/main" val="902335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16</a:t>
            </a:fld>
            <a:endParaRPr lang="tr-TR"/>
          </a:p>
        </p:txBody>
      </p:sp>
    </p:spTree>
    <p:extLst>
      <p:ext uri="{BB962C8B-B14F-4D97-AF65-F5344CB8AC3E}">
        <p14:creationId xmlns:p14="http://schemas.microsoft.com/office/powerpoint/2010/main" val="2636396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17</a:t>
            </a:fld>
            <a:endParaRPr lang="tr-TR"/>
          </a:p>
        </p:txBody>
      </p:sp>
    </p:spTree>
    <p:extLst>
      <p:ext uri="{BB962C8B-B14F-4D97-AF65-F5344CB8AC3E}">
        <p14:creationId xmlns:p14="http://schemas.microsoft.com/office/powerpoint/2010/main" val="2168605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18</a:t>
            </a:fld>
            <a:endParaRPr lang="tr-TR"/>
          </a:p>
        </p:txBody>
      </p:sp>
    </p:spTree>
    <p:extLst>
      <p:ext uri="{BB962C8B-B14F-4D97-AF65-F5344CB8AC3E}">
        <p14:creationId xmlns:p14="http://schemas.microsoft.com/office/powerpoint/2010/main" val="638522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19</a:t>
            </a:fld>
            <a:endParaRPr lang="tr-TR"/>
          </a:p>
        </p:txBody>
      </p:sp>
    </p:spTree>
    <p:extLst>
      <p:ext uri="{BB962C8B-B14F-4D97-AF65-F5344CB8AC3E}">
        <p14:creationId xmlns:p14="http://schemas.microsoft.com/office/powerpoint/2010/main" val="2016414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2</a:t>
            </a:fld>
            <a:endParaRPr lang="tr-TR"/>
          </a:p>
        </p:txBody>
      </p:sp>
    </p:spTree>
    <p:extLst>
      <p:ext uri="{BB962C8B-B14F-4D97-AF65-F5344CB8AC3E}">
        <p14:creationId xmlns:p14="http://schemas.microsoft.com/office/powerpoint/2010/main" val="3273546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20</a:t>
            </a:fld>
            <a:endParaRPr lang="tr-TR"/>
          </a:p>
        </p:txBody>
      </p:sp>
    </p:spTree>
    <p:extLst>
      <p:ext uri="{BB962C8B-B14F-4D97-AF65-F5344CB8AC3E}">
        <p14:creationId xmlns:p14="http://schemas.microsoft.com/office/powerpoint/2010/main" val="450694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21</a:t>
            </a:fld>
            <a:endParaRPr lang="tr-TR"/>
          </a:p>
        </p:txBody>
      </p:sp>
    </p:spTree>
    <p:extLst>
      <p:ext uri="{BB962C8B-B14F-4D97-AF65-F5344CB8AC3E}">
        <p14:creationId xmlns:p14="http://schemas.microsoft.com/office/powerpoint/2010/main" val="2717869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22</a:t>
            </a:fld>
            <a:endParaRPr lang="tr-TR"/>
          </a:p>
        </p:txBody>
      </p:sp>
    </p:spTree>
    <p:extLst>
      <p:ext uri="{BB962C8B-B14F-4D97-AF65-F5344CB8AC3E}">
        <p14:creationId xmlns:p14="http://schemas.microsoft.com/office/powerpoint/2010/main" val="3632631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23</a:t>
            </a:fld>
            <a:endParaRPr lang="tr-TR"/>
          </a:p>
        </p:txBody>
      </p:sp>
    </p:spTree>
    <p:extLst>
      <p:ext uri="{BB962C8B-B14F-4D97-AF65-F5344CB8AC3E}">
        <p14:creationId xmlns:p14="http://schemas.microsoft.com/office/powerpoint/2010/main" val="3942814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24</a:t>
            </a:fld>
            <a:endParaRPr lang="tr-TR"/>
          </a:p>
        </p:txBody>
      </p:sp>
    </p:spTree>
    <p:extLst>
      <p:ext uri="{BB962C8B-B14F-4D97-AF65-F5344CB8AC3E}">
        <p14:creationId xmlns:p14="http://schemas.microsoft.com/office/powerpoint/2010/main" val="1292419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25</a:t>
            </a:fld>
            <a:endParaRPr lang="tr-TR"/>
          </a:p>
        </p:txBody>
      </p:sp>
    </p:spTree>
    <p:extLst>
      <p:ext uri="{BB962C8B-B14F-4D97-AF65-F5344CB8AC3E}">
        <p14:creationId xmlns:p14="http://schemas.microsoft.com/office/powerpoint/2010/main" val="20144644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26</a:t>
            </a:fld>
            <a:endParaRPr lang="tr-TR"/>
          </a:p>
        </p:txBody>
      </p:sp>
    </p:spTree>
    <p:extLst>
      <p:ext uri="{BB962C8B-B14F-4D97-AF65-F5344CB8AC3E}">
        <p14:creationId xmlns:p14="http://schemas.microsoft.com/office/powerpoint/2010/main" val="24991170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27</a:t>
            </a:fld>
            <a:endParaRPr lang="tr-TR"/>
          </a:p>
        </p:txBody>
      </p:sp>
    </p:spTree>
    <p:extLst>
      <p:ext uri="{BB962C8B-B14F-4D97-AF65-F5344CB8AC3E}">
        <p14:creationId xmlns:p14="http://schemas.microsoft.com/office/powerpoint/2010/main" val="32723671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28</a:t>
            </a:fld>
            <a:endParaRPr lang="tr-TR"/>
          </a:p>
        </p:txBody>
      </p:sp>
    </p:spTree>
    <p:extLst>
      <p:ext uri="{BB962C8B-B14F-4D97-AF65-F5344CB8AC3E}">
        <p14:creationId xmlns:p14="http://schemas.microsoft.com/office/powerpoint/2010/main" val="2511888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29</a:t>
            </a:fld>
            <a:endParaRPr lang="tr-TR"/>
          </a:p>
        </p:txBody>
      </p:sp>
    </p:spTree>
    <p:extLst>
      <p:ext uri="{BB962C8B-B14F-4D97-AF65-F5344CB8AC3E}">
        <p14:creationId xmlns:p14="http://schemas.microsoft.com/office/powerpoint/2010/main" val="2941404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noProof="0" dirty="0"/>
              <a:t>Description</a:t>
            </a:r>
            <a:r>
              <a:rPr lang="tr-TR" dirty="0"/>
              <a:t>:</a:t>
            </a:r>
          </a:p>
          <a:p>
            <a:endParaRPr lang="tr-TR" dirty="0"/>
          </a:p>
          <a:p>
            <a:r>
              <a:rPr lang="en-US" dirty="0"/>
              <a:t>The HIPS (Hierarchical Image Processing System) extension BINATTS was employed to extract features from the silhouettes. BINATTS utilizes a combination of scale-independent features, including classical moments-based measures such as scaled variance, skewness, and kurtosis about the major/minor axes, as well as heuristic measures such as hollows, circularity, rectangularity, and compactness.</a:t>
            </a:r>
          </a:p>
          <a:p>
            <a:endParaRPr lang="en-US" dirty="0"/>
          </a:p>
          <a:p>
            <a:r>
              <a:rPr lang="en-US" dirty="0"/>
              <a:t>For the experiment, four model vehicles of the "Corgi" brand were utilized: a double-decker bus, a Chevrolet van, a Saab 9000, and an Opel Manta 400. This specific selection of vehicles was made with the intention of easily distinguishing the bus, van, and one of the cars, while making it more challenging to differentiate between the cars.</a:t>
            </a:r>
            <a:endParaRPr lang="tr-TR" dirty="0"/>
          </a:p>
          <a:p>
            <a:endParaRPr lang="tr-TR" dirty="0"/>
          </a:p>
          <a:p>
            <a:endParaRPr lang="tr-TR" dirty="0"/>
          </a:p>
          <a:p>
            <a:r>
              <a:rPr lang="tr-TR" dirty="0"/>
              <a:t>Tanım:</a:t>
            </a:r>
          </a:p>
          <a:p>
            <a:endParaRPr lang="tr-TR" dirty="0">
              <a:solidFill>
                <a:srgbClr val="000000"/>
              </a:solidFill>
              <a:effectLst/>
            </a:endParaRPr>
          </a:p>
          <a:p>
            <a:r>
              <a:rPr lang="tr-TR" dirty="0">
                <a:solidFill>
                  <a:srgbClr val="000000"/>
                </a:solidFill>
                <a:effectLst/>
              </a:rPr>
              <a:t>Siluetlerden özellikleri çıkarmak için HIPS (Hiyerarşik Görüntü İşleme Sistemi) uzantısı BINATTS kullanıldı. BINATTS, büyük/küçük eksenler hakkında ölçekli varyans, çarpıklık ve basıklık gibi klasik moment tabanlı ölçüler ve boşluklar, dairesellik, </a:t>
            </a:r>
            <a:r>
              <a:rPr lang="tr-TR" dirty="0" err="1">
                <a:solidFill>
                  <a:srgbClr val="000000"/>
                </a:solidFill>
                <a:effectLst/>
              </a:rPr>
              <a:t>dikdörtgenlik</a:t>
            </a:r>
            <a:r>
              <a:rPr lang="tr-TR" dirty="0">
                <a:solidFill>
                  <a:srgbClr val="000000"/>
                </a:solidFill>
                <a:effectLst/>
              </a:rPr>
              <a:t> ve kompaktlık gibi buluşsal ölçüler dahil olmak üzere ölçekten bağımsız özelliklerin bir kombinasyonunu kullanır. </a:t>
            </a:r>
          </a:p>
          <a:p>
            <a:endParaRPr lang="tr-TR" dirty="0">
              <a:solidFill>
                <a:srgbClr val="000000"/>
              </a:solidFill>
              <a:effectLst/>
            </a:endParaRPr>
          </a:p>
          <a:p>
            <a:r>
              <a:rPr lang="tr-TR" dirty="0">
                <a:solidFill>
                  <a:srgbClr val="000000"/>
                </a:solidFill>
                <a:effectLst/>
              </a:rPr>
              <a:t>Deney için "</a:t>
            </a:r>
            <a:r>
              <a:rPr lang="tr-TR" dirty="0" err="1">
                <a:solidFill>
                  <a:srgbClr val="000000"/>
                </a:solidFill>
                <a:effectLst/>
              </a:rPr>
              <a:t>Corgie</a:t>
            </a:r>
            <a:r>
              <a:rPr lang="tr-TR" dirty="0">
                <a:solidFill>
                  <a:srgbClr val="000000"/>
                </a:solidFill>
                <a:effectLst/>
              </a:rPr>
              <a:t>" marka dört model araç kullanıldı: çift katlı otobüs, Chevrolet minibüs, Saab 9000 ve Opel </a:t>
            </a:r>
            <a:r>
              <a:rPr lang="tr-TR" dirty="0" err="1">
                <a:solidFill>
                  <a:srgbClr val="000000"/>
                </a:solidFill>
                <a:effectLst/>
              </a:rPr>
              <a:t>Manta</a:t>
            </a:r>
            <a:r>
              <a:rPr lang="tr-TR" dirty="0">
                <a:solidFill>
                  <a:srgbClr val="000000"/>
                </a:solidFill>
                <a:effectLst/>
              </a:rPr>
              <a:t> 400. Bu özel araç seçimi, otobüsü, minibüsü ve arabalardan birini kolayca ayırt etmek ve arabaları ayırt etmeyi zorlaştırmak amacıyla yapılmıştır.</a:t>
            </a:r>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3</a:t>
            </a:fld>
            <a:endParaRPr lang="tr-TR"/>
          </a:p>
        </p:txBody>
      </p:sp>
    </p:spTree>
    <p:extLst>
      <p:ext uri="{BB962C8B-B14F-4D97-AF65-F5344CB8AC3E}">
        <p14:creationId xmlns:p14="http://schemas.microsoft.com/office/powerpoint/2010/main" val="40350974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30</a:t>
            </a:fld>
            <a:endParaRPr lang="tr-TR"/>
          </a:p>
        </p:txBody>
      </p:sp>
    </p:spTree>
    <p:extLst>
      <p:ext uri="{BB962C8B-B14F-4D97-AF65-F5344CB8AC3E}">
        <p14:creationId xmlns:p14="http://schemas.microsoft.com/office/powerpoint/2010/main" val="1830255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31</a:t>
            </a:fld>
            <a:endParaRPr lang="tr-TR"/>
          </a:p>
        </p:txBody>
      </p:sp>
    </p:spTree>
    <p:extLst>
      <p:ext uri="{BB962C8B-B14F-4D97-AF65-F5344CB8AC3E}">
        <p14:creationId xmlns:p14="http://schemas.microsoft.com/office/powerpoint/2010/main" val="11724893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32</a:t>
            </a:fld>
            <a:endParaRPr lang="tr-TR"/>
          </a:p>
        </p:txBody>
      </p:sp>
    </p:spTree>
    <p:extLst>
      <p:ext uri="{BB962C8B-B14F-4D97-AF65-F5344CB8AC3E}">
        <p14:creationId xmlns:p14="http://schemas.microsoft.com/office/powerpoint/2010/main" val="33479518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33</a:t>
            </a:fld>
            <a:endParaRPr lang="tr-TR"/>
          </a:p>
        </p:txBody>
      </p:sp>
    </p:spTree>
    <p:extLst>
      <p:ext uri="{BB962C8B-B14F-4D97-AF65-F5344CB8AC3E}">
        <p14:creationId xmlns:p14="http://schemas.microsoft.com/office/powerpoint/2010/main" val="40543023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34</a:t>
            </a:fld>
            <a:endParaRPr lang="tr-TR"/>
          </a:p>
        </p:txBody>
      </p:sp>
    </p:spTree>
    <p:extLst>
      <p:ext uri="{BB962C8B-B14F-4D97-AF65-F5344CB8AC3E}">
        <p14:creationId xmlns:p14="http://schemas.microsoft.com/office/powerpoint/2010/main" val="1691477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35</a:t>
            </a:fld>
            <a:endParaRPr lang="tr-TR"/>
          </a:p>
        </p:txBody>
      </p:sp>
    </p:spTree>
    <p:extLst>
      <p:ext uri="{BB962C8B-B14F-4D97-AF65-F5344CB8AC3E}">
        <p14:creationId xmlns:p14="http://schemas.microsoft.com/office/powerpoint/2010/main" val="1575453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36</a:t>
            </a:fld>
            <a:endParaRPr lang="tr-TR"/>
          </a:p>
        </p:txBody>
      </p:sp>
    </p:spTree>
    <p:extLst>
      <p:ext uri="{BB962C8B-B14F-4D97-AF65-F5344CB8AC3E}">
        <p14:creationId xmlns:p14="http://schemas.microsoft.com/office/powerpoint/2010/main" val="27640262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37</a:t>
            </a:fld>
            <a:endParaRPr lang="tr-TR"/>
          </a:p>
        </p:txBody>
      </p:sp>
    </p:spTree>
    <p:extLst>
      <p:ext uri="{BB962C8B-B14F-4D97-AF65-F5344CB8AC3E}">
        <p14:creationId xmlns:p14="http://schemas.microsoft.com/office/powerpoint/2010/main" val="4073606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38</a:t>
            </a:fld>
            <a:endParaRPr lang="tr-TR"/>
          </a:p>
        </p:txBody>
      </p:sp>
    </p:spTree>
    <p:extLst>
      <p:ext uri="{BB962C8B-B14F-4D97-AF65-F5344CB8AC3E}">
        <p14:creationId xmlns:p14="http://schemas.microsoft.com/office/powerpoint/2010/main" val="10424815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39</a:t>
            </a:fld>
            <a:endParaRPr lang="tr-TR"/>
          </a:p>
        </p:txBody>
      </p:sp>
    </p:spTree>
    <p:extLst>
      <p:ext uri="{BB962C8B-B14F-4D97-AF65-F5344CB8AC3E}">
        <p14:creationId xmlns:p14="http://schemas.microsoft.com/office/powerpoint/2010/main" val="1125903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noProof="0" dirty="0"/>
              <a:t>Description</a:t>
            </a:r>
            <a:r>
              <a:rPr lang="tr-TR" noProof="0" dirty="0"/>
              <a:t> </a:t>
            </a:r>
            <a:r>
              <a:rPr lang="en-US" noProof="0" dirty="0"/>
              <a:t>Cont’d</a:t>
            </a:r>
            <a:r>
              <a:rPr lang="tr-TR" dirty="0"/>
              <a:t>:</a:t>
            </a:r>
          </a:p>
          <a:p>
            <a:endParaRPr lang="tr-TR" dirty="0"/>
          </a:p>
          <a:p>
            <a:r>
              <a:rPr lang="en-US" dirty="0"/>
              <a:t>The images were captured by a camera positioned above the model vehicles at a fixed angle of elevation (34.2 degrees relative to the horizontal). The vehicles were positioned on a diffuse backlit surface known as a lightbox. To minimize highlights, the vehicles were painted matte black. A CRS4000 </a:t>
            </a:r>
            <a:r>
              <a:rPr lang="en-US" dirty="0" err="1"/>
              <a:t>Framestore</a:t>
            </a:r>
            <a:r>
              <a:rPr lang="en-US" dirty="0"/>
              <a:t> connected to a Vax 750 was used to capture the images. All images had a spatial resolution of 128x128 pixels and were quantized to 64 grey levels. These images were then thresholder to generate binary vehicle silhouettes, which were negated to comply with BINATTS' processing requirements. Subsequently, a series of HIPS modules (shrink-expand-expand-shrink) were applied to the silhouettes to eliminate "salt and pepper" image noise.</a:t>
            </a:r>
          </a:p>
          <a:p>
            <a:endParaRPr lang="en-US" dirty="0"/>
          </a:p>
          <a:p>
            <a:r>
              <a:rPr lang="en-US" dirty="0"/>
              <a:t>To determine the vehicles' orientation, they were rotated, and their angles were measured using a radial graticule positioned beneath each vehicle. In this setup, 0 and 180 degrees represented the "head-on" and "rear" views respectively, while 90 and 270 degrees corresponded to profiles in opposite directions. For each vehicle, two sets of 60 images were captured, covering a full 360-degree rotation. The vehicles were rotated by a fixed angle between consecutive images. These datasets were named e2 and e3 respectively. Additionally, two more sets of images, namely e4 and e5, were obtained with the camera positioned at elevations of 37.5 degrees and 30.8 degrees respectively. Similar to the previous sets, each of these sets contained 60 images per vehicle, except for e4.van, which had only 46 images due to the challenges of capturing the entire van within the frame in certain orientations.</a:t>
            </a:r>
            <a:endParaRPr lang="tr-TR" dirty="0"/>
          </a:p>
          <a:p>
            <a:endParaRPr lang="tr-TR" dirty="0"/>
          </a:p>
          <a:p>
            <a:r>
              <a:rPr lang="tr-TR" dirty="0"/>
              <a:t>Tanım Devam:</a:t>
            </a:r>
          </a:p>
          <a:p>
            <a:endParaRPr lang="tr-TR" dirty="0">
              <a:solidFill>
                <a:srgbClr val="000000"/>
              </a:solidFill>
              <a:effectLst/>
            </a:endParaRPr>
          </a:p>
          <a:p>
            <a:r>
              <a:rPr lang="tr-TR" dirty="0">
                <a:solidFill>
                  <a:srgbClr val="000000"/>
                </a:solidFill>
                <a:effectLst/>
              </a:rPr>
              <a:t>Görüntüler, model araçların üzerine sabit bir yükseklik açısında (yataya göre 34,2 derece) yerleştirilmiş bir kamera tarafından alınmıştır. Araçlar, ışık kutusu olarak bilinen dağınık arkadan aydınlatmalı bir yüzey üzerine yerleştirildi. Vurguları en aza indirmek için araçlar mat siyaha boyandı. Görüntüleri yakalamak için bir </a:t>
            </a:r>
            <a:r>
              <a:rPr lang="tr-TR" dirty="0" err="1">
                <a:solidFill>
                  <a:srgbClr val="000000"/>
                </a:solidFill>
                <a:effectLst/>
              </a:rPr>
              <a:t>Vax</a:t>
            </a:r>
            <a:r>
              <a:rPr lang="tr-TR" dirty="0">
                <a:solidFill>
                  <a:srgbClr val="000000"/>
                </a:solidFill>
                <a:effectLst/>
              </a:rPr>
              <a:t> 750'ye bağlı bir CRS4000 </a:t>
            </a:r>
            <a:r>
              <a:rPr lang="tr-TR" dirty="0" err="1">
                <a:solidFill>
                  <a:srgbClr val="000000"/>
                </a:solidFill>
                <a:effectLst/>
              </a:rPr>
              <a:t>Framestore</a:t>
            </a:r>
            <a:r>
              <a:rPr lang="tr-TR" dirty="0">
                <a:solidFill>
                  <a:srgbClr val="000000"/>
                </a:solidFill>
                <a:effectLst/>
              </a:rPr>
              <a:t> kullanıldı. Tüm görüntüler 128x128 piksellik bir uzamsal çözünürlüğe sahipti ve 64 gri düzeyinde işlem yapıldı. Bu görüntüler daha sonra, </a:t>
            </a:r>
            <a:r>
              <a:rPr lang="tr-TR" dirty="0" err="1">
                <a:solidFill>
                  <a:srgbClr val="000000"/>
                </a:solidFill>
                <a:effectLst/>
              </a:rPr>
              <a:t>BINATTS'ın</a:t>
            </a:r>
            <a:r>
              <a:rPr lang="tr-TR" dirty="0">
                <a:solidFill>
                  <a:srgbClr val="000000"/>
                </a:solidFill>
                <a:effectLst/>
              </a:rPr>
              <a:t> işleme gerekliliklerine uymak ve reddedilen ikili araç silüetleri oluşturmak için </a:t>
            </a:r>
            <a:r>
              <a:rPr lang="tr-TR" dirty="0" err="1">
                <a:solidFill>
                  <a:srgbClr val="000000"/>
                </a:solidFill>
                <a:effectLst/>
              </a:rPr>
              <a:t>eşiklendi</a:t>
            </a:r>
            <a:r>
              <a:rPr lang="tr-TR" dirty="0">
                <a:solidFill>
                  <a:srgbClr val="000000"/>
                </a:solidFill>
                <a:effectLst/>
              </a:rPr>
              <a:t>. Ardından, "tuz ve biber" görüntü gürültüsünü ortadan kaldırmak için silüetlere bir dizi HIPS modülü (</a:t>
            </a:r>
            <a:r>
              <a:rPr lang="tr-TR" dirty="0" err="1">
                <a:solidFill>
                  <a:srgbClr val="000000"/>
                </a:solidFill>
                <a:effectLst/>
              </a:rPr>
              <a:t>shrink-expand-expand-shrink</a:t>
            </a:r>
            <a:r>
              <a:rPr lang="tr-TR" dirty="0">
                <a:solidFill>
                  <a:srgbClr val="000000"/>
                </a:solidFill>
                <a:effectLst/>
              </a:rPr>
              <a:t>) uygulandı. </a:t>
            </a:r>
          </a:p>
          <a:p>
            <a:endParaRPr lang="tr-TR" dirty="0">
              <a:solidFill>
                <a:srgbClr val="000000"/>
              </a:solidFill>
              <a:effectLst/>
            </a:endParaRPr>
          </a:p>
          <a:p>
            <a:r>
              <a:rPr lang="tr-TR" dirty="0">
                <a:solidFill>
                  <a:srgbClr val="000000"/>
                </a:solidFill>
                <a:effectLst/>
              </a:rPr>
              <a:t>Araçların yönünü belirlemek için döndürüldü. Ve açıları, her bir aracın altına yerleştirilmiş radyal bir ızgara kullanılarak ölçüldü. Bu kurulumda, 0 ve 180 derece sırasıyla "önden" ve "arkadan" görünümleri temsil ederken, 90 ve 270 derece zıt yönlerdeki profillere karşılık geliyordu. Her araç için, tam 360 derecelik bir dönüşü kapsayan iki set 60 görüntü alındı. Ardışık görüntüler arasında araçlar sabit bir açı ile döndürüldü. Bu veri kümeleri sırasıyla e2 ve e3 olarak adlandırıldı. Ek olarak, kamera sırasıyla 37,5 derece ve 30,8 derece açılara konumlandırılarak e4 ve e5 olmak üzere iki set daha görüntü elde edildi. Önceki setlere benzer şekilde, bu setlerin her biri araç başına 60 resim içeriyordu, ancak tüm minibüsü belirli yönlerde çerçeve içinde yakalamanın zorlukları nedeniyle yalnızca 46 resim içeren e4.van vardı.</a:t>
            </a:r>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4</a:t>
            </a:fld>
            <a:endParaRPr lang="tr-TR"/>
          </a:p>
        </p:txBody>
      </p:sp>
    </p:spTree>
    <p:extLst>
      <p:ext uri="{BB962C8B-B14F-4D97-AF65-F5344CB8AC3E}">
        <p14:creationId xmlns:p14="http://schemas.microsoft.com/office/powerpoint/2010/main" val="3578907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40</a:t>
            </a:fld>
            <a:endParaRPr lang="tr-TR"/>
          </a:p>
        </p:txBody>
      </p:sp>
    </p:spTree>
    <p:extLst>
      <p:ext uri="{BB962C8B-B14F-4D97-AF65-F5344CB8AC3E}">
        <p14:creationId xmlns:p14="http://schemas.microsoft.com/office/powerpoint/2010/main" val="7434418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41</a:t>
            </a:fld>
            <a:endParaRPr lang="tr-TR"/>
          </a:p>
        </p:txBody>
      </p:sp>
    </p:spTree>
    <p:extLst>
      <p:ext uri="{BB962C8B-B14F-4D97-AF65-F5344CB8AC3E}">
        <p14:creationId xmlns:p14="http://schemas.microsoft.com/office/powerpoint/2010/main" val="12448064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42</a:t>
            </a:fld>
            <a:endParaRPr lang="tr-TR"/>
          </a:p>
        </p:txBody>
      </p:sp>
    </p:spTree>
    <p:extLst>
      <p:ext uri="{BB962C8B-B14F-4D97-AF65-F5344CB8AC3E}">
        <p14:creationId xmlns:p14="http://schemas.microsoft.com/office/powerpoint/2010/main" val="30286689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43</a:t>
            </a:fld>
            <a:endParaRPr lang="tr-TR"/>
          </a:p>
        </p:txBody>
      </p:sp>
    </p:spTree>
    <p:extLst>
      <p:ext uri="{BB962C8B-B14F-4D97-AF65-F5344CB8AC3E}">
        <p14:creationId xmlns:p14="http://schemas.microsoft.com/office/powerpoint/2010/main" val="25968690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44</a:t>
            </a:fld>
            <a:endParaRPr lang="tr-TR"/>
          </a:p>
        </p:txBody>
      </p:sp>
    </p:spTree>
    <p:extLst>
      <p:ext uri="{BB962C8B-B14F-4D97-AF65-F5344CB8AC3E}">
        <p14:creationId xmlns:p14="http://schemas.microsoft.com/office/powerpoint/2010/main" val="21111535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45</a:t>
            </a:fld>
            <a:endParaRPr lang="tr-TR"/>
          </a:p>
        </p:txBody>
      </p:sp>
    </p:spTree>
    <p:extLst>
      <p:ext uri="{BB962C8B-B14F-4D97-AF65-F5344CB8AC3E}">
        <p14:creationId xmlns:p14="http://schemas.microsoft.com/office/powerpoint/2010/main" val="38142409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46</a:t>
            </a:fld>
            <a:endParaRPr lang="tr-TR"/>
          </a:p>
        </p:txBody>
      </p:sp>
    </p:spTree>
    <p:extLst>
      <p:ext uri="{BB962C8B-B14F-4D97-AF65-F5344CB8AC3E}">
        <p14:creationId xmlns:p14="http://schemas.microsoft.com/office/powerpoint/2010/main" val="28689375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47</a:t>
            </a:fld>
            <a:endParaRPr lang="tr-TR"/>
          </a:p>
        </p:txBody>
      </p:sp>
    </p:spTree>
    <p:extLst>
      <p:ext uri="{BB962C8B-B14F-4D97-AF65-F5344CB8AC3E}">
        <p14:creationId xmlns:p14="http://schemas.microsoft.com/office/powerpoint/2010/main" val="29822540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48</a:t>
            </a:fld>
            <a:endParaRPr lang="tr-TR"/>
          </a:p>
        </p:txBody>
      </p:sp>
    </p:spTree>
    <p:extLst>
      <p:ext uri="{BB962C8B-B14F-4D97-AF65-F5344CB8AC3E}">
        <p14:creationId xmlns:p14="http://schemas.microsoft.com/office/powerpoint/2010/main" val="22514876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49</a:t>
            </a:fld>
            <a:endParaRPr lang="tr-TR"/>
          </a:p>
        </p:txBody>
      </p:sp>
    </p:spTree>
    <p:extLst>
      <p:ext uri="{BB962C8B-B14F-4D97-AF65-F5344CB8AC3E}">
        <p14:creationId xmlns:p14="http://schemas.microsoft.com/office/powerpoint/2010/main" val="1599263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5</a:t>
            </a:fld>
            <a:endParaRPr lang="tr-TR"/>
          </a:p>
        </p:txBody>
      </p:sp>
    </p:spTree>
    <p:extLst>
      <p:ext uri="{BB962C8B-B14F-4D97-AF65-F5344CB8AC3E}">
        <p14:creationId xmlns:p14="http://schemas.microsoft.com/office/powerpoint/2010/main" val="18541277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50</a:t>
            </a:fld>
            <a:endParaRPr lang="tr-TR"/>
          </a:p>
        </p:txBody>
      </p:sp>
    </p:spTree>
    <p:extLst>
      <p:ext uri="{BB962C8B-B14F-4D97-AF65-F5344CB8AC3E}">
        <p14:creationId xmlns:p14="http://schemas.microsoft.com/office/powerpoint/2010/main" val="29556276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51</a:t>
            </a:fld>
            <a:endParaRPr lang="tr-TR"/>
          </a:p>
        </p:txBody>
      </p:sp>
    </p:spTree>
    <p:extLst>
      <p:ext uri="{BB962C8B-B14F-4D97-AF65-F5344CB8AC3E}">
        <p14:creationId xmlns:p14="http://schemas.microsoft.com/office/powerpoint/2010/main" val="26865612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52</a:t>
            </a:fld>
            <a:endParaRPr lang="tr-TR"/>
          </a:p>
        </p:txBody>
      </p:sp>
    </p:spTree>
    <p:extLst>
      <p:ext uri="{BB962C8B-B14F-4D97-AF65-F5344CB8AC3E}">
        <p14:creationId xmlns:p14="http://schemas.microsoft.com/office/powerpoint/2010/main" val="18598347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53</a:t>
            </a:fld>
            <a:endParaRPr lang="tr-TR"/>
          </a:p>
        </p:txBody>
      </p:sp>
    </p:spTree>
    <p:extLst>
      <p:ext uri="{BB962C8B-B14F-4D97-AF65-F5344CB8AC3E}">
        <p14:creationId xmlns:p14="http://schemas.microsoft.com/office/powerpoint/2010/main" val="730507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54</a:t>
            </a:fld>
            <a:endParaRPr lang="tr-TR"/>
          </a:p>
        </p:txBody>
      </p:sp>
    </p:spTree>
    <p:extLst>
      <p:ext uri="{BB962C8B-B14F-4D97-AF65-F5344CB8AC3E}">
        <p14:creationId xmlns:p14="http://schemas.microsoft.com/office/powerpoint/2010/main" val="35056141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55</a:t>
            </a:fld>
            <a:endParaRPr lang="tr-TR"/>
          </a:p>
        </p:txBody>
      </p:sp>
    </p:spTree>
    <p:extLst>
      <p:ext uri="{BB962C8B-B14F-4D97-AF65-F5344CB8AC3E}">
        <p14:creationId xmlns:p14="http://schemas.microsoft.com/office/powerpoint/2010/main" val="18593919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56</a:t>
            </a:fld>
            <a:endParaRPr lang="tr-TR"/>
          </a:p>
        </p:txBody>
      </p:sp>
    </p:spTree>
    <p:extLst>
      <p:ext uri="{BB962C8B-B14F-4D97-AF65-F5344CB8AC3E}">
        <p14:creationId xmlns:p14="http://schemas.microsoft.com/office/powerpoint/2010/main" val="5925343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57</a:t>
            </a:fld>
            <a:endParaRPr lang="tr-TR"/>
          </a:p>
        </p:txBody>
      </p:sp>
    </p:spTree>
    <p:extLst>
      <p:ext uri="{BB962C8B-B14F-4D97-AF65-F5344CB8AC3E}">
        <p14:creationId xmlns:p14="http://schemas.microsoft.com/office/powerpoint/2010/main" val="27606428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58</a:t>
            </a:fld>
            <a:endParaRPr lang="tr-TR"/>
          </a:p>
        </p:txBody>
      </p:sp>
    </p:spTree>
    <p:extLst>
      <p:ext uri="{BB962C8B-B14F-4D97-AF65-F5344CB8AC3E}">
        <p14:creationId xmlns:p14="http://schemas.microsoft.com/office/powerpoint/2010/main" val="24731775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59</a:t>
            </a:fld>
            <a:endParaRPr lang="tr-TR"/>
          </a:p>
        </p:txBody>
      </p:sp>
    </p:spTree>
    <p:extLst>
      <p:ext uri="{BB962C8B-B14F-4D97-AF65-F5344CB8AC3E}">
        <p14:creationId xmlns:p14="http://schemas.microsoft.com/office/powerpoint/2010/main" val="1995885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6</a:t>
            </a:fld>
            <a:endParaRPr lang="tr-TR"/>
          </a:p>
        </p:txBody>
      </p:sp>
    </p:spTree>
    <p:extLst>
      <p:ext uri="{BB962C8B-B14F-4D97-AF65-F5344CB8AC3E}">
        <p14:creationId xmlns:p14="http://schemas.microsoft.com/office/powerpoint/2010/main" val="11136426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60</a:t>
            </a:fld>
            <a:endParaRPr lang="tr-TR"/>
          </a:p>
        </p:txBody>
      </p:sp>
    </p:spTree>
    <p:extLst>
      <p:ext uri="{BB962C8B-B14F-4D97-AF65-F5344CB8AC3E}">
        <p14:creationId xmlns:p14="http://schemas.microsoft.com/office/powerpoint/2010/main" val="29064613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61</a:t>
            </a:fld>
            <a:endParaRPr lang="tr-TR"/>
          </a:p>
        </p:txBody>
      </p:sp>
    </p:spTree>
    <p:extLst>
      <p:ext uri="{BB962C8B-B14F-4D97-AF65-F5344CB8AC3E}">
        <p14:creationId xmlns:p14="http://schemas.microsoft.com/office/powerpoint/2010/main" val="970851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62</a:t>
            </a:fld>
            <a:endParaRPr lang="tr-TR"/>
          </a:p>
        </p:txBody>
      </p:sp>
    </p:spTree>
    <p:extLst>
      <p:ext uri="{BB962C8B-B14F-4D97-AF65-F5344CB8AC3E}">
        <p14:creationId xmlns:p14="http://schemas.microsoft.com/office/powerpoint/2010/main" val="2660446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63</a:t>
            </a:fld>
            <a:endParaRPr lang="tr-TR"/>
          </a:p>
        </p:txBody>
      </p:sp>
    </p:spTree>
    <p:extLst>
      <p:ext uri="{BB962C8B-B14F-4D97-AF65-F5344CB8AC3E}">
        <p14:creationId xmlns:p14="http://schemas.microsoft.com/office/powerpoint/2010/main" val="32661474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64</a:t>
            </a:fld>
            <a:endParaRPr lang="tr-TR"/>
          </a:p>
        </p:txBody>
      </p:sp>
    </p:spTree>
    <p:extLst>
      <p:ext uri="{BB962C8B-B14F-4D97-AF65-F5344CB8AC3E}">
        <p14:creationId xmlns:p14="http://schemas.microsoft.com/office/powerpoint/2010/main" val="27659495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65</a:t>
            </a:fld>
            <a:endParaRPr lang="tr-TR"/>
          </a:p>
        </p:txBody>
      </p:sp>
    </p:spTree>
    <p:extLst>
      <p:ext uri="{BB962C8B-B14F-4D97-AF65-F5344CB8AC3E}">
        <p14:creationId xmlns:p14="http://schemas.microsoft.com/office/powerpoint/2010/main" val="39544123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66</a:t>
            </a:fld>
            <a:endParaRPr lang="tr-TR"/>
          </a:p>
        </p:txBody>
      </p:sp>
    </p:spTree>
    <p:extLst>
      <p:ext uri="{BB962C8B-B14F-4D97-AF65-F5344CB8AC3E}">
        <p14:creationId xmlns:p14="http://schemas.microsoft.com/office/powerpoint/2010/main" val="315678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67</a:t>
            </a:fld>
            <a:endParaRPr lang="tr-TR"/>
          </a:p>
        </p:txBody>
      </p:sp>
    </p:spTree>
    <p:extLst>
      <p:ext uri="{BB962C8B-B14F-4D97-AF65-F5344CB8AC3E}">
        <p14:creationId xmlns:p14="http://schemas.microsoft.com/office/powerpoint/2010/main" val="38280966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68</a:t>
            </a:fld>
            <a:endParaRPr lang="tr-TR"/>
          </a:p>
        </p:txBody>
      </p:sp>
    </p:spTree>
    <p:extLst>
      <p:ext uri="{BB962C8B-B14F-4D97-AF65-F5344CB8AC3E}">
        <p14:creationId xmlns:p14="http://schemas.microsoft.com/office/powerpoint/2010/main" val="27608099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69</a:t>
            </a:fld>
            <a:endParaRPr lang="tr-TR"/>
          </a:p>
        </p:txBody>
      </p:sp>
    </p:spTree>
    <p:extLst>
      <p:ext uri="{BB962C8B-B14F-4D97-AF65-F5344CB8AC3E}">
        <p14:creationId xmlns:p14="http://schemas.microsoft.com/office/powerpoint/2010/main" val="1398284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buFont typeface="+mj-lt"/>
              <a:buAutoNum type="arabicPeriod"/>
            </a:pPr>
            <a:r>
              <a:rPr lang="tr-TR" b="0" i="0" dirty="0">
                <a:solidFill>
                  <a:srgbClr val="000000"/>
                </a:solidFill>
                <a:effectLst/>
                <a:latin typeface="+mn-lt"/>
              </a:rPr>
              <a:t>COMPACTNESS: </a:t>
            </a:r>
            <a:r>
              <a:rPr lang="tr-TR" b="0" i="0" dirty="0" err="1">
                <a:solidFill>
                  <a:srgbClr val="000000"/>
                </a:solidFill>
                <a:effectLst/>
                <a:latin typeface="+mn-lt"/>
              </a:rPr>
              <a:t>Compactness</a:t>
            </a:r>
            <a:r>
              <a:rPr lang="tr-TR" b="0" i="0" dirty="0">
                <a:solidFill>
                  <a:srgbClr val="000000"/>
                </a:solidFill>
                <a:effectLst/>
                <a:latin typeface="+mn-lt"/>
              </a:rPr>
              <a:t> </a:t>
            </a:r>
            <a:r>
              <a:rPr lang="tr-TR" b="0" i="0" dirty="0" err="1">
                <a:solidFill>
                  <a:srgbClr val="000000"/>
                </a:solidFill>
                <a:effectLst/>
                <a:latin typeface="+mn-lt"/>
              </a:rPr>
              <a:t>measure</a:t>
            </a:r>
            <a:r>
              <a:rPr lang="tr-TR" b="0" i="0" dirty="0">
                <a:solidFill>
                  <a:srgbClr val="000000"/>
                </a:solidFill>
                <a:effectLst/>
                <a:latin typeface="+mn-lt"/>
              </a:rPr>
              <a:t> of </a:t>
            </a:r>
            <a:r>
              <a:rPr lang="tr-TR" b="0" i="0" dirty="0" err="1">
                <a:solidFill>
                  <a:srgbClr val="000000"/>
                </a:solidFill>
                <a:effectLst/>
                <a:latin typeface="+mn-lt"/>
              </a:rPr>
              <a:t>the</a:t>
            </a:r>
            <a:r>
              <a:rPr lang="tr-TR" b="0" i="0" dirty="0">
                <a:solidFill>
                  <a:srgbClr val="000000"/>
                </a:solidFill>
                <a:effectLst/>
                <a:latin typeface="+mn-lt"/>
              </a:rPr>
              <a:t> </a:t>
            </a:r>
            <a:r>
              <a:rPr lang="tr-TR" b="0" i="0" dirty="0" err="1">
                <a:solidFill>
                  <a:srgbClr val="000000"/>
                </a:solidFill>
                <a:effectLst/>
                <a:latin typeface="+mn-lt"/>
              </a:rPr>
              <a:t>object</a:t>
            </a:r>
            <a:r>
              <a:rPr lang="tr-TR" b="0" i="0" dirty="0">
                <a:solidFill>
                  <a:srgbClr val="000000"/>
                </a:solidFill>
                <a:effectLst/>
                <a:latin typeface="+mn-lt"/>
              </a:rPr>
              <a:t>./ Nesnenin </a:t>
            </a:r>
            <a:r>
              <a:rPr lang="tr-TR" b="0" i="0" dirty="0" err="1">
                <a:solidFill>
                  <a:srgbClr val="000000"/>
                </a:solidFill>
                <a:effectLst/>
                <a:latin typeface="+mn-lt"/>
              </a:rPr>
              <a:t>kompaklık</a:t>
            </a:r>
            <a:r>
              <a:rPr lang="tr-TR" b="0" i="0" dirty="0">
                <a:solidFill>
                  <a:srgbClr val="000000"/>
                </a:solidFill>
                <a:effectLst/>
                <a:latin typeface="+mn-lt"/>
              </a:rPr>
              <a:t> ölçüsü.</a:t>
            </a:r>
          </a:p>
          <a:p>
            <a:pPr algn="l">
              <a:buFont typeface="+mj-lt"/>
              <a:buAutoNum type="arabicPeriod"/>
            </a:pPr>
            <a:r>
              <a:rPr lang="tr-TR" b="0" i="0" dirty="0">
                <a:solidFill>
                  <a:srgbClr val="000000"/>
                </a:solidFill>
                <a:effectLst/>
                <a:latin typeface="+mn-lt"/>
              </a:rPr>
              <a:t>CIRCULARITY: </a:t>
            </a:r>
            <a:r>
              <a:rPr lang="tr-TR" b="0" i="0" dirty="0" err="1">
                <a:solidFill>
                  <a:srgbClr val="000000"/>
                </a:solidFill>
                <a:effectLst/>
                <a:latin typeface="+mn-lt"/>
              </a:rPr>
              <a:t>Circularity</a:t>
            </a:r>
            <a:r>
              <a:rPr lang="tr-TR" b="0" i="0" dirty="0">
                <a:solidFill>
                  <a:srgbClr val="000000"/>
                </a:solidFill>
                <a:effectLst/>
                <a:latin typeface="+mn-lt"/>
              </a:rPr>
              <a:t> </a:t>
            </a:r>
            <a:r>
              <a:rPr lang="tr-TR" b="0" i="0" dirty="0" err="1">
                <a:solidFill>
                  <a:srgbClr val="000000"/>
                </a:solidFill>
                <a:effectLst/>
                <a:latin typeface="+mn-lt"/>
              </a:rPr>
              <a:t>measure</a:t>
            </a:r>
            <a:r>
              <a:rPr lang="tr-TR" b="0" i="0" dirty="0">
                <a:solidFill>
                  <a:srgbClr val="000000"/>
                </a:solidFill>
                <a:effectLst/>
                <a:latin typeface="+mn-lt"/>
              </a:rPr>
              <a:t> of </a:t>
            </a:r>
            <a:r>
              <a:rPr lang="tr-TR" b="0" i="0" dirty="0" err="1">
                <a:solidFill>
                  <a:srgbClr val="000000"/>
                </a:solidFill>
                <a:effectLst/>
                <a:latin typeface="+mn-lt"/>
              </a:rPr>
              <a:t>the</a:t>
            </a:r>
            <a:r>
              <a:rPr lang="tr-TR" b="0" i="0" dirty="0">
                <a:solidFill>
                  <a:srgbClr val="000000"/>
                </a:solidFill>
                <a:effectLst/>
                <a:latin typeface="+mn-lt"/>
              </a:rPr>
              <a:t> </a:t>
            </a:r>
            <a:r>
              <a:rPr lang="tr-TR" b="0" i="0" dirty="0" err="1">
                <a:solidFill>
                  <a:srgbClr val="000000"/>
                </a:solidFill>
                <a:effectLst/>
                <a:latin typeface="+mn-lt"/>
              </a:rPr>
              <a:t>object</a:t>
            </a:r>
            <a:r>
              <a:rPr lang="tr-TR" b="0" i="0" dirty="0">
                <a:solidFill>
                  <a:srgbClr val="000000"/>
                </a:solidFill>
                <a:effectLst/>
                <a:latin typeface="+mn-lt"/>
              </a:rPr>
              <a:t>./ Nesnenin dairesellik ölçüsü.</a:t>
            </a:r>
          </a:p>
          <a:p>
            <a:pPr algn="l">
              <a:buFont typeface="+mj-lt"/>
              <a:buAutoNum type="arabicPeriod"/>
            </a:pPr>
            <a:r>
              <a:rPr lang="tr-TR" b="0" i="0" dirty="0">
                <a:solidFill>
                  <a:srgbClr val="000000"/>
                </a:solidFill>
                <a:effectLst/>
                <a:latin typeface="+mn-lt"/>
              </a:rPr>
              <a:t>DISTANCE CIRCULARITY: </a:t>
            </a:r>
            <a:r>
              <a:rPr lang="tr-TR" b="0" i="0" dirty="0" err="1">
                <a:solidFill>
                  <a:srgbClr val="000000"/>
                </a:solidFill>
                <a:effectLst/>
                <a:latin typeface="+mn-lt"/>
              </a:rPr>
              <a:t>Distance</a:t>
            </a:r>
            <a:r>
              <a:rPr lang="tr-TR" b="0" i="0" dirty="0">
                <a:solidFill>
                  <a:srgbClr val="000000"/>
                </a:solidFill>
                <a:effectLst/>
                <a:latin typeface="+mn-lt"/>
              </a:rPr>
              <a:t> </a:t>
            </a:r>
            <a:r>
              <a:rPr lang="tr-TR" b="0" i="0" dirty="0" err="1">
                <a:solidFill>
                  <a:srgbClr val="000000"/>
                </a:solidFill>
                <a:effectLst/>
                <a:latin typeface="+mn-lt"/>
              </a:rPr>
              <a:t>circularity</a:t>
            </a:r>
            <a:r>
              <a:rPr lang="tr-TR" b="0" i="0" dirty="0">
                <a:solidFill>
                  <a:srgbClr val="000000"/>
                </a:solidFill>
                <a:effectLst/>
                <a:latin typeface="+mn-lt"/>
              </a:rPr>
              <a:t> </a:t>
            </a:r>
            <a:r>
              <a:rPr lang="tr-TR" b="0" i="0" dirty="0" err="1">
                <a:solidFill>
                  <a:srgbClr val="000000"/>
                </a:solidFill>
                <a:effectLst/>
                <a:latin typeface="+mn-lt"/>
              </a:rPr>
              <a:t>measure</a:t>
            </a:r>
            <a:r>
              <a:rPr lang="tr-TR" b="0" i="0" dirty="0">
                <a:solidFill>
                  <a:srgbClr val="000000"/>
                </a:solidFill>
                <a:effectLst/>
                <a:latin typeface="+mn-lt"/>
              </a:rPr>
              <a:t> of </a:t>
            </a:r>
            <a:r>
              <a:rPr lang="tr-TR" b="0" i="0" dirty="0" err="1">
                <a:solidFill>
                  <a:srgbClr val="000000"/>
                </a:solidFill>
                <a:effectLst/>
                <a:latin typeface="+mn-lt"/>
              </a:rPr>
              <a:t>the</a:t>
            </a:r>
            <a:r>
              <a:rPr lang="tr-TR" b="0" i="0" dirty="0">
                <a:solidFill>
                  <a:srgbClr val="000000"/>
                </a:solidFill>
                <a:effectLst/>
                <a:latin typeface="+mn-lt"/>
              </a:rPr>
              <a:t> </a:t>
            </a:r>
            <a:r>
              <a:rPr lang="tr-TR" b="0" i="0" dirty="0" err="1">
                <a:solidFill>
                  <a:srgbClr val="000000"/>
                </a:solidFill>
                <a:effectLst/>
                <a:latin typeface="+mn-lt"/>
              </a:rPr>
              <a:t>object</a:t>
            </a:r>
            <a:r>
              <a:rPr lang="tr-TR" b="0" i="0" dirty="0">
                <a:solidFill>
                  <a:srgbClr val="000000"/>
                </a:solidFill>
                <a:effectLst/>
                <a:latin typeface="+mn-lt"/>
              </a:rPr>
              <a:t>./ Nesnenin dairesel uzaklık ölçüsü.</a:t>
            </a:r>
          </a:p>
          <a:p>
            <a:pPr algn="l">
              <a:buFont typeface="+mj-lt"/>
              <a:buAutoNum type="arabicPeriod"/>
            </a:pPr>
            <a:r>
              <a:rPr lang="tr-TR" b="0" i="0" dirty="0">
                <a:solidFill>
                  <a:srgbClr val="000000"/>
                </a:solidFill>
                <a:effectLst/>
                <a:latin typeface="+mn-lt"/>
              </a:rPr>
              <a:t>RADIUS RATIO: Radius </a:t>
            </a:r>
            <a:r>
              <a:rPr lang="tr-TR" b="0" i="0" dirty="0" err="1">
                <a:solidFill>
                  <a:srgbClr val="000000"/>
                </a:solidFill>
                <a:effectLst/>
                <a:latin typeface="+mn-lt"/>
              </a:rPr>
              <a:t>ratio</a:t>
            </a:r>
            <a:r>
              <a:rPr lang="tr-TR" b="0" i="0" dirty="0">
                <a:solidFill>
                  <a:srgbClr val="000000"/>
                </a:solidFill>
                <a:effectLst/>
                <a:latin typeface="+mn-lt"/>
              </a:rPr>
              <a:t> of </a:t>
            </a:r>
            <a:r>
              <a:rPr lang="tr-TR" b="0" i="0" dirty="0" err="1">
                <a:solidFill>
                  <a:srgbClr val="000000"/>
                </a:solidFill>
                <a:effectLst/>
                <a:latin typeface="+mn-lt"/>
              </a:rPr>
              <a:t>the</a:t>
            </a:r>
            <a:r>
              <a:rPr lang="tr-TR" b="0" i="0" dirty="0">
                <a:solidFill>
                  <a:srgbClr val="000000"/>
                </a:solidFill>
                <a:effectLst/>
                <a:latin typeface="+mn-lt"/>
              </a:rPr>
              <a:t> </a:t>
            </a:r>
            <a:r>
              <a:rPr lang="tr-TR" b="0" i="0" dirty="0" err="1">
                <a:solidFill>
                  <a:srgbClr val="000000"/>
                </a:solidFill>
                <a:effectLst/>
                <a:latin typeface="+mn-lt"/>
              </a:rPr>
              <a:t>object</a:t>
            </a:r>
            <a:r>
              <a:rPr lang="tr-TR" b="0" i="0" dirty="0">
                <a:solidFill>
                  <a:srgbClr val="000000"/>
                </a:solidFill>
                <a:effectLst/>
                <a:latin typeface="+mn-lt"/>
              </a:rPr>
              <a:t>./ Nesnenin yarıçap oranı.</a:t>
            </a:r>
          </a:p>
          <a:p>
            <a:pPr algn="l">
              <a:buFont typeface="+mj-lt"/>
              <a:buAutoNum type="arabicPeriod"/>
            </a:pPr>
            <a:r>
              <a:rPr lang="tr-TR" b="0" i="0" dirty="0">
                <a:solidFill>
                  <a:srgbClr val="000000"/>
                </a:solidFill>
                <a:effectLst/>
                <a:latin typeface="+mn-lt"/>
              </a:rPr>
              <a:t>PR AXIS ASPECT RATIO: </a:t>
            </a:r>
            <a:r>
              <a:rPr lang="tr-TR" b="0" i="0" dirty="0" err="1">
                <a:solidFill>
                  <a:srgbClr val="000000"/>
                </a:solidFill>
                <a:effectLst/>
                <a:latin typeface="+mn-lt"/>
              </a:rPr>
              <a:t>Aspect</a:t>
            </a:r>
            <a:r>
              <a:rPr lang="tr-TR" b="0" i="0" dirty="0">
                <a:solidFill>
                  <a:srgbClr val="000000"/>
                </a:solidFill>
                <a:effectLst/>
                <a:latin typeface="+mn-lt"/>
              </a:rPr>
              <a:t> </a:t>
            </a:r>
            <a:r>
              <a:rPr lang="tr-TR" b="0" i="0" dirty="0" err="1">
                <a:solidFill>
                  <a:srgbClr val="000000"/>
                </a:solidFill>
                <a:effectLst/>
                <a:latin typeface="+mn-lt"/>
              </a:rPr>
              <a:t>ratio</a:t>
            </a:r>
            <a:r>
              <a:rPr lang="tr-TR" b="0" i="0" dirty="0">
                <a:solidFill>
                  <a:srgbClr val="000000"/>
                </a:solidFill>
                <a:effectLst/>
                <a:latin typeface="+mn-lt"/>
              </a:rPr>
              <a:t> of </a:t>
            </a:r>
            <a:r>
              <a:rPr lang="tr-TR" b="0" i="0" dirty="0" err="1">
                <a:solidFill>
                  <a:srgbClr val="000000"/>
                </a:solidFill>
                <a:effectLst/>
                <a:latin typeface="+mn-lt"/>
              </a:rPr>
              <a:t>the</a:t>
            </a:r>
            <a:r>
              <a:rPr lang="tr-TR" b="0" i="0" dirty="0">
                <a:solidFill>
                  <a:srgbClr val="000000"/>
                </a:solidFill>
                <a:effectLst/>
                <a:latin typeface="+mn-lt"/>
              </a:rPr>
              <a:t> </a:t>
            </a:r>
            <a:r>
              <a:rPr lang="tr-TR" b="0" i="0" dirty="0" err="1">
                <a:solidFill>
                  <a:srgbClr val="000000"/>
                </a:solidFill>
                <a:effectLst/>
                <a:latin typeface="+mn-lt"/>
              </a:rPr>
              <a:t>object's</a:t>
            </a:r>
            <a:r>
              <a:rPr lang="tr-TR" b="0" i="0" dirty="0">
                <a:solidFill>
                  <a:srgbClr val="000000"/>
                </a:solidFill>
                <a:effectLst/>
                <a:latin typeface="+mn-lt"/>
              </a:rPr>
              <a:t> PR </a:t>
            </a:r>
            <a:r>
              <a:rPr lang="tr-TR" b="0" i="0" dirty="0" err="1">
                <a:solidFill>
                  <a:srgbClr val="000000"/>
                </a:solidFill>
                <a:effectLst/>
                <a:latin typeface="+mn-lt"/>
              </a:rPr>
              <a:t>axis</a:t>
            </a:r>
            <a:r>
              <a:rPr lang="tr-TR" b="0" i="0" dirty="0">
                <a:solidFill>
                  <a:srgbClr val="000000"/>
                </a:solidFill>
                <a:effectLst/>
                <a:latin typeface="+mn-lt"/>
              </a:rPr>
              <a:t>./ PR ekseninin en-boy oranı.</a:t>
            </a:r>
          </a:p>
          <a:p>
            <a:pPr algn="l">
              <a:buFont typeface="+mj-lt"/>
              <a:buAutoNum type="arabicPeriod"/>
            </a:pPr>
            <a:r>
              <a:rPr lang="tr-TR" b="0" i="0" dirty="0">
                <a:solidFill>
                  <a:srgbClr val="000000"/>
                </a:solidFill>
                <a:effectLst/>
                <a:latin typeface="+mn-lt"/>
              </a:rPr>
              <a:t>MAX LENGTH ASPECT RATIO: </a:t>
            </a:r>
            <a:r>
              <a:rPr lang="tr-TR" b="0" i="0" dirty="0" err="1">
                <a:solidFill>
                  <a:srgbClr val="000000"/>
                </a:solidFill>
                <a:effectLst/>
                <a:latin typeface="+mn-lt"/>
              </a:rPr>
              <a:t>Aspect</a:t>
            </a:r>
            <a:r>
              <a:rPr lang="tr-TR" b="0" i="0" dirty="0">
                <a:solidFill>
                  <a:srgbClr val="000000"/>
                </a:solidFill>
                <a:effectLst/>
                <a:latin typeface="+mn-lt"/>
              </a:rPr>
              <a:t> </a:t>
            </a:r>
            <a:r>
              <a:rPr lang="tr-TR" b="0" i="0" dirty="0" err="1">
                <a:solidFill>
                  <a:srgbClr val="000000"/>
                </a:solidFill>
                <a:effectLst/>
                <a:latin typeface="+mn-lt"/>
              </a:rPr>
              <a:t>ratio</a:t>
            </a:r>
            <a:r>
              <a:rPr lang="tr-TR" b="0" i="0" dirty="0">
                <a:solidFill>
                  <a:srgbClr val="000000"/>
                </a:solidFill>
                <a:effectLst/>
                <a:latin typeface="+mn-lt"/>
              </a:rPr>
              <a:t> of </a:t>
            </a:r>
            <a:r>
              <a:rPr lang="tr-TR" b="0" i="0" dirty="0" err="1">
                <a:solidFill>
                  <a:srgbClr val="000000"/>
                </a:solidFill>
                <a:effectLst/>
                <a:latin typeface="+mn-lt"/>
              </a:rPr>
              <a:t>the</a:t>
            </a:r>
            <a:r>
              <a:rPr lang="tr-TR" b="0" i="0" dirty="0">
                <a:solidFill>
                  <a:srgbClr val="000000"/>
                </a:solidFill>
                <a:effectLst/>
                <a:latin typeface="+mn-lt"/>
              </a:rPr>
              <a:t> </a:t>
            </a:r>
            <a:r>
              <a:rPr lang="tr-TR" b="0" i="0" dirty="0" err="1">
                <a:solidFill>
                  <a:srgbClr val="000000"/>
                </a:solidFill>
                <a:effectLst/>
                <a:latin typeface="+mn-lt"/>
              </a:rPr>
              <a:t>object's</a:t>
            </a:r>
            <a:r>
              <a:rPr lang="tr-TR" b="0" i="0" dirty="0">
                <a:solidFill>
                  <a:srgbClr val="000000"/>
                </a:solidFill>
                <a:effectLst/>
                <a:latin typeface="+mn-lt"/>
              </a:rPr>
              <a:t> </a:t>
            </a:r>
            <a:r>
              <a:rPr lang="tr-TR" b="0" i="0" dirty="0" err="1">
                <a:solidFill>
                  <a:srgbClr val="000000"/>
                </a:solidFill>
                <a:effectLst/>
                <a:latin typeface="+mn-lt"/>
              </a:rPr>
              <a:t>maximum</a:t>
            </a:r>
            <a:r>
              <a:rPr lang="tr-TR" b="0" i="0" dirty="0">
                <a:solidFill>
                  <a:srgbClr val="000000"/>
                </a:solidFill>
                <a:effectLst/>
                <a:latin typeface="+mn-lt"/>
              </a:rPr>
              <a:t> </a:t>
            </a:r>
            <a:r>
              <a:rPr lang="tr-TR" b="0" i="0" dirty="0" err="1">
                <a:solidFill>
                  <a:srgbClr val="000000"/>
                </a:solidFill>
                <a:effectLst/>
                <a:latin typeface="+mn-lt"/>
              </a:rPr>
              <a:t>length</a:t>
            </a:r>
            <a:r>
              <a:rPr lang="tr-TR" b="0" i="0" dirty="0">
                <a:solidFill>
                  <a:srgbClr val="000000"/>
                </a:solidFill>
                <a:effectLst/>
                <a:latin typeface="+mn-lt"/>
              </a:rPr>
              <a:t>./ Maksimum uzunluk en-boy oranı.</a:t>
            </a:r>
          </a:p>
          <a:p>
            <a:pPr algn="l">
              <a:buFont typeface="+mj-lt"/>
              <a:buAutoNum type="arabicPeriod"/>
            </a:pPr>
            <a:r>
              <a:rPr lang="tr-TR" b="0" i="0" dirty="0">
                <a:solidFill>
                  <a:srgbClr val="000000"/>
                </a:solidFill>
                <a:effectLst/>
                <a:latin typeface="+mn-lt"/>
              </a:rPr>
              <a:t>SCATTER RATIO: </a:t>
            </a:r>
            <a:r>
              <a:rPr lang="tr-TR" b="0" i="0" dirty="0" err="1">
                <a:solidFill>
                  <a:srgbClr val="000000"/>
                </a:solidFill>
                <a:effectLst/>
                <a:latin typeface="+mn-lt"/>
              </a:rPr>
              <a:t>Scatter</a:t>
            </a:r>
            <a:r>
              <a:rPr lang="tr-TR" b="0" i="0" dirty="0">
                <a:solidFill>
                  <a:srgbClr val="000000"/>
                </a:solidFill>
                <a:effectLst/>
                <a:latin typeface="+mn-lt"/>
              </a:rPr>
              <a:t> </a:t>
            </a:r>
            <a:r>
              <a:rPr lang="tr-TR" b="0" i="0" dirty="0" err="1">
                <a:solidFill>
                  <a:srgbClr val="000000"/>
                </a:solidFill>
                <a:effectLst/>
                <a:latin typeface="+mn-lt"/>
              </a:rPr>
              <a:t>ratio</a:t>
            </a:r>
            <a:r>
              <a:rPr lang="tr-TR" b="0" i="0" dirty="0">
                <a:solidFill>
                  <a:srgbClr val="000000"/>
                </a:solidFill>
                <a:effectLst/>
                <a:latin typeface="+mn-lt"/>
              </a:rPr>
              <a:t> of </a:t>
            </a:r>
            <a:r>
              <a:rPr lang="tr-TR" b="0" i="0" dirty="0" err="1">
                <a:solidFill>
                  <a:srgbClr val="000000"/>
                </a:solidFill>
                <a:effectLst/>
                <a:latin typeface="+mn-lt"/>
              </a:rPr>
              <a:t>the</a:t>
            </a:r>
            <a:r>
              <a:rPr lang="tr-TR" b="0" i="0" dirty="0">
                <a:solidFill>
                  <a:srgbClr val="000000"/>
                </a:solidFill>
                <a:effectLst/>
                <a:latin typeface="+mn-lt"/>
              </a:rPr>
              <a:t> </a:t>
            </a:r>
            <a:r>
              <a:rPr lang="tr-TR" b="0" i="0" dirty="0" err="1">
                <a:solidFill>
                  <a:srgbClr val="000000"/>
                </a:solidFill>
                <a:effectLst/>
                <a:latin typeface="+mn-lt"/>
              </a:rPr>
              <a:t>object</a:t>
            </a:r>
            <a:r>
              <a:rPr lang="tr-TR" b="0" i="0" dirty="0">
                <a:solidFill>
                  <a:srgbClr val="000000"/>
                </a:solidFill>
                <a:effectLst/>
                <a:latin typeface="+mn-lt"/>
              </a:rPr>
              <a:t>./ Dağılım oranı.</a:t>
            </a:r>
          </a:p>
          <a:p>
            <a:pPr algn="l">
              <a:buFont typeface="+mj-lt"/>
              <a:buAutoNum type="arabicPeriod"/>
            </a:pPr>
            <a:r>
              <a:rPr lang="tr-TR" b="0" i="0" dirty="0">
                <a:solidFill>
                  <a:srgbClr val="000000"/>
                </a:solidFill>
                <a:effectLst/>
                <a:latin typeface="+mn-lt"/>
              </a:rPr>
              <a:t>ELONGATEDNESS: </a:t>
            </a:r>
            <a:r>
              <a:rPr lang="tr-TR" b="0" i="0" dirty="0" err="1">
                <a:solidFill>
                  <a:srgbClr val="000000"/>
                </a:solidFill>
                <a:effectLst/>
                <a:latin typeface="+mn-lt"/>
              </a:rPr>
              <a:t>Elongatedness</a:t>
            </a:r>
            <a:r>
              <a:rPr lang="tr-TR" b="0" i="0" dirty="0">
                <a:solidFill>
                  <a:srgbClr val="000000"/>
                </a:solidFill>
                <a:effectLst/>
                <a:latin typeface="+mn-lt"/>
              </a:rPr>
              <a:t> </a:t>
            </a:r>
            <a:r>
              <a:rPr lang="tr-TR" b="0" i="0" dirty="0" err="1">
                <a:solidFill>
                  <a:srgbClr val="000000"/>
                </a:solidFill>
                <a:effectLst/>
                <a:latin typeface="+mn-lt"/>
              </a:rPr>
              <a:t>measure</a:t>
            </a:r>
            <a:r>
              <a:rPr lang="tr-TR" b="0" i="0" dirty="0">
                <a:solidFill>
                  <a:srgbClr val="000000"/>
                </a:solidFill>
                <a:effectLst/>
                <a:latin typeface="+mn-lt"/>
              </a:rPr>
              <a:t> of </a:t>
            </a:r>
            <a:r>
              <a:rPr lang="tr-TR" b="0" i="0" dirty="0" err="1">
                <a:solidFill>
                  <a:srgbClr val="000000"/>
                </a:solidFill>
                <a:effectLst/>
                <a:latin typeface="+mn-lt"/>
              </a:rPr>
              <a:t>the</a:t>
            </a:r>
            <a:r>
              <a:rPr lang="tr-TR" b="0" i="0" dirty="0">
                <a:solidFill>
                  <a:srgbClr val="000000"/>
                </a:solidFill>
                <a:effectLst/>
                <a:latin typeface="+mn-lt"/>
              </a:rPr>
              <a:t> </a:t>
            </a:r>
            <a:r>
              <a:rPr lang="tr-TR" b="0" i="0" dirty="0" err="1">
                <a:solidFill>
                  <a:srgbClr val="000000"/>
                </a:solidFill>
                <a:effectLst/>
                <a:latin typeface="+mn-lt"/>
              </a:rPr>
              <a:t>object</a:t>
            </a:r>
            <a:r>
              <a:rPr lang="tr-TR" b="0" i="0" dirty="0">
                <a:solidFill>
                  <a:srgbClr val="000000"/>
                </a:solidFill>
                <a:effectLst/>
                <a:latin typeface="+mn-lt"/>
              </a:rPr>
              <a:t>./ Nesnenin </a:t>
            </a:r>
            <a:r>
              <a:rPr lang="tr-TR" b="0" i="0" dirty="0" err="1">
                <a:solidFill>
                  <a:srgbClr val="000000"/>
                </a:solidFill>
                <a:effectLst/>
                <a:latin typeface="+mn-lt"/>
              </a:rPr>
              <a:t>uzatılmışlık</a:t>
            </a:r>
            <a:r>
              <a:rPr lang="tr-TR" b="0" i="0" dirty="0">
                <a:solidFill>
                  <a:srgbClr val="000000"/>
                </a:solidFill>
                <a:effectLst/>
                <a:latin typeface="+mn-lt"/>
              </a:rPr>
              <a:t> ölçüsü.</a:t>
            </a:r>
          </a:p>
          <a:p>
            <a:pPr algn="l">
              <a:buFont typeface="+mj-lt"/>
              <a:buAutoNum type="arabicPeriod"/>
            </a:pPr>
            <a:r>
              <a:rPr lang="tr-TR" b="0" i="0" dirty="0">
                <a:solidFill>
                  <a:srgbClr val="000000"/>
                </a:solidFill>
                <a:effectLst/>
                <a:latin typeface="+mn-lt"/>
              </a:rPr>
              <a:t>PR AXIS RECTANGULAR: </a:t>
            </a:r>
            <a:r>
              <a:rPr lang="tr-TR" b="0" i="0" dirty="0" err="1">
                <a:solidFill>
                  <a:srgbClr val="000000"/>
                </a:solidFill>
                <a:effectLst/>
                <a:latin typeface="+mn-lt"/>
              </a:rPr>
              <a:t>Rectangular</a:t>
            </a:r>
            <a:r>
              <a:rPr lang="tr-TR" b="0" i="0" dirty="0">
                <a:solidFill>
                  <a:srgbClr val="000000"/>
                </a:solidFill>
                <a:effectLst/>
                <a:latin typeface="+mn-lt"/>
              </a:rPr>
              <a:t> </a:t>
            </a:r>
            <a:r>
              <a:rPr lang="tr-TR" b="0" i="0" dirty="0" err="1">
                <a:solidFill>
                  <a:srgbClr val="000000"/>
                </a:solidFill>
                <a:effectLst/>
                <a:latin typeface="+mn-lt"/>
              </a:rPr>
              <a:t>aspect</a:t>
            </a:r>
            <a:r>
              <a:rPr lang="tr-TR" b="0" i="0" dirty="0">
                <a:solidFill>
                  <a:srgbClr val="000000"/>
                </a:solidFill>
                <a:effectLst/>
                <a:latin typeface="+mn-lt"/>
              </a:rPr>
              <a:t> </a:t>
            </a:r>
            <a:r>
              <a:rPr lang="tr-TR" b="0" i="0" dirty="0" err="1">
                <a:solidFill>
                  <a:srgbClr val="000000"/>
                </a:solidFill>
                <a:effectLst/>
                <a:latin typeface="+mn-lt"/>
              </a:rPr>
              <a:t>ratio</a:t>
            </a:r>
            <a:r>
              <a:rPr lang="tr-TR" b="0" i="0" dirty="0">
                <a:solidFill>
                  <a:srgbClr val="000000"/>
                </a:solidFill>
                <a:effectLst/>
                <a:latin typeface="+mn-lt"/>
              </a:rPr>
              <a:t> of </a:t>
            </a:r>
            <a:r>
              <a:rPr lang="tr-TR" b="0" i="0" dirty="0" err="1">
                <a:solidFill>
                  <a:srgbClr val="000000"/>
                </a:solidFill>
                <a:effectLst/>
                <a:latin typeface="+mn-lt"/>
              </a:rPr>
              <a:t>the</a:t>
            </a:r>
            <a:r>
              <a:rPr lang="tr-TR" b="0" i="0" dirty="0">
                <a:solidFill>
                  <a:srgbClr val="000000"/>
                </a:solidFill>
                <a:effectLst/>
                <a:latin typeface="+mn-lt"/>
              </a:rPr>
              <a:t> </a:t>
            </a:r>
            <a:r>
              <a:rPr lang="tr-TR" b="0" i="0" dirty="0" err="1">
                <a:solidFill>
                  <a:srgbClr val="000000"/>
                </a:solidFill>
                <a:effectLst/>
                <a:latin typeface="+mn-lt"/>
              </a:rPr>
              <a:t>object's</a:t>
            </a:r>
            <a:r>
              <a:rPr lang="tr-TR" b="0" i="0" dirty="0">
                <a:solidFill>
                  <a:srgbClr val="000000"/>
                </a:solidFill>
                <a:effectLst/>
                <a:latin typeface="+mn-lt"/>
              </a:rPr>
              <a:t> PR </a:t>
            </a:r>
            <a:r>
              <a:rPr lang="tr-TR" b="0" i="0" dirty="0" err="1">
                <a:solidFill>
                  <a:srgbClr val="000000"/>
                </a:solidFill>
                <a:effectLst/>
                <a:latin typeface="+mn-lt"/>
              </a:rPr>
              <a:t>axis</a:t>
            </a:r>
            <a:r>
              <a:rPr lang="tr-TR" b="0" i="0" dirty="0">
                <a:solidFill>
                  <a:srgbClr val="000000"/>
                </a:solidFill>
                <a:effectLst/>
                <a:latin typeface="+mn-lt"/>
              </a:rPr>
              <a:t>./ PR ekseninin </a:t>
            </a:r>
            <a:r>
              <a:rPr lang="tr-TR" b="0" i="0" dirty="0" err="1">
                <a:solidFill>
                  <a:srgbClr val="000000"/>
                </a:solidFill>
                <a:effectLst/>
                <a:latin typeface="+mn-lt"/>
              </a:rPr>
              <a:t>dikdörtgenlik</a:t>
            </a:r>
            <a:r>
              <a:rPr lang="tr-TR" b="0" i="0" dirty="0">
                <a:solidFill>
                  <a:srgbClr val="000000"/>
                </a:solidFill>
                <a:effectLst/>
                <a:latin typeface="+mn-lt"/>
              </a:rPr>
              <a:t> oranı.</a:t>
            </a:r>
          </a:p>
          <a:p>
            <a:pPr algn="l">
              <a:buFont typeface="+mj-lt"/>
              <a:buAutoNum type="arabicPeriod"/>
            </a:pPr>
            <a:r>
              <a:rPr lang="tr-TR" b="0" i="0" dirty="0">
                <a:solidFill>
                  <a:srgbClr val="000000"/>
                </a:solidFill>
                <a:effectLst/>
                <a:latin typeface="+mn-lt"/>
              </a:rPr>
              <a:t>LENGTH RECTANGULAR: </a:t>
            </a:r>
            <a:r>
              <a:rPr lang="tr-TR" b="0" i="0" dirty="0" err="1">
                <a:solidFill>
                  <a:srgbClr val="000000"/>
                </a:solidFill>
                <a:effectLst/>
                <a:latin typeface="+mn-lt"/>
              </a:rPr>
              <a:t>Rectangular</a:t>
            </a:r>
            <a:r>
              <a:rPr lang="tr-TR" b="0" i="0" dirty="0">
                <a:solidFill>
                  <a:srgbClr val="000000"/>
                </a:solidFill>
                <a:effectLst/>
                <a:latin typeface="+mn-lt"/>
              </a:rPr>
              <a:t> </a:t>
            </a:r>
            <a:r>
              <a:rPr lang="tr-TR" b="0" i="0" dirty="0" err="1">
                <a:solidFill>
                  <a:srgbClr val="000000"/>
                </a:solidFill>
                <a:effectLst/>
                <a:latin typeface="+mn-lt"/>
              </a:rPr>
              <a:t>aspect</a:t>
            </a:r>
            <a:r>
              <a:rPr lang="tr-TR" b="0" i="0" dirty="0">
                <a:solidFill>
                  <a:srgbClr val="000000"/>
                </a:solidFill>
                <a:effectLst/>
                <a:latin typeface="+mn-lt"/>
              </a:rPr>
              <a:t> </a:t>
            </a:r>
            <a:r>
              <a:rPr lang="tr-TR" b="0" i="0" dirty="0" err="1">
                <a:solidFill>
                  <a:srgbClr val="000000"/>
                </a:solidFill>
                <a:effectLst/>
                <a:latin typeface="+mn-lt"/>
              </a:rPr>
              <a:t>ratio</a:t>
            </a:r>
            <a:r>
              <a:rPr lang="tr-TR" b="0" i="0" dirty="0">
                <a:solidFill>
                  <a:srgbClr val="000000"/>
                </a:solidFill>
                <a:effectLst/>
                <a:latin typeface="+mn-lt"/>
              </a:rPr>
              <a:t> of </a:t>
            </a:r>
            <a:r>
              <a:rPr lang="tr-TR" b="0" i="0" dirty="0" err="1">
                <a:solidFill>
                  <a:srgbClr val="000000"/>
                </a:solidFill>
                <a:effectLst/>
                <a:latin typeface="+mn-lt"/>
              </a:rPr>
              <a:t>the</a:t>
            </a:r>
            <a:r>
              <a:rPr lang="tr-TR" b="0" i="0" dirty="0">
                <a:solidFill>
                  <a:srgbClr val="000000"/>
                </a:solidFill>
                <a:effectLst/>
                <a:latin typeface="+mn-lt"/>
              </a:rPr>
              <a:t> </a:t>
            </a:r>
            <a:r>
              <a:rPr lang="tr-TR" b="0" i="0" dirty="0" err="1">
                <a:solidFill>
                  <a:srgbClr val="000000"/>
                </a:solidFill>
                <a:effectLst/>
                <a:latin typeface="+mn-lt"/>
              </a:rPr>
              <a:t>object's</a:t>
            </a:r>
            <a:r>
              <a:rPr lang="tr-TR" b="0" i="0" dirty="0">
                <a:solidFill>
                  <a:srgbClr val="000000"/>
                </a:solidFill>
                <a:effectLst/>
                <a:latin typeface="+mn-lt"/>
              </a:rPr>
              <a:t> </a:t>
            </a:r>
            <a:r>
              <a:rPr lang="tr-TR" b="0" i="0" dirty="0" err="1">
                <a:solidFill>
                  <a:srgbClr val="000000"/>
                </a:solidFill>
                <a:effectLst/>
                <a:latin typeface="+mn-lt"/>
              </a:rPr>
              <a:t>length</a:t>
            </a:r>
            <a:r>
              <a:rPr lang="tr-TR" b="0" i="0" dirty="0">
                <a:solidFill>
                  <a:srgbClr val="000000"/>
                </a:solidFill>
                <a:effectLst/>
                <a:latin typeface="+mn-lt"/>
              </a:rPr>
              <a:t>./ Uzunluk </a:t>
            </a:r>
            <a:r>
              <a:rPr lang="tr-TR" b="0" i="0" dirty="0" err="1">
                <a:solidFill>
                  <a:srgbClr val="000000"/>
                </a:solidFill>
                <a:effectLst/>
                <a:latin typeface="+mn-lt"/>
              </a:rPr>
              <a:t>dikdörtgenlik</a:t>
            </a:r>
            <a:r>
              <a:rPr lang="tr-TR" b="0" i="0" dirty="0">
                <a:solidFill>
                  <a:srgbClr val="000000"/>
                </a:solidFill>
                <a:effectLst/>
                <a:latin typeface="+mn-lt"/>
              </a:rPr>
              <a:t> oranı.</a:t>
            </a:r>
          </a:p>
          <a:p>
            <a:pPr algn="l">
              <a:buFont typeface="+mj-lt"/>
              <a:buAutoNum type="arabicPeriod"/>
            </a:pPr>
            <a:r>
              <a:rPr lang="tr-TR" b="0" i="0" dirty="0">
                <a:solidFill>
                  <a:srgbClr val="000000"/>
                </a:solidFill>
                <a:effectLst/>
                <a:latin typeface="+mn-lt"/>
              </a:rPr>
              <a:t>MAJOR VARIANCE: </a:t>
            </a:r>
            <a:r>
              <a:rPr lang="tr-TR" b="0" i="0" dirty="0" err="1">
                <a:solidFill>
                  <a:srgbClr val="000000"/>
                </a:solidFill>
                <a:effectLst/>
                <a:latin typeface="+mn-lt"/>
              </a:rPr>
              <a:t>Major</a:t>
            </a:r>
            <a:r>
              <a:rPr lang="tr-TR" b="0" i="0" dirty="0">
                <a:solidFill>
                  <a:srgbClr val="000000"/>
                </a:solidFill>
                <a:effectLst/>
                <a:latin typeface="+mn-lt"/>
              </a:rPr>
              <a:t> </a:t>
            </a:r>
            <a:r>
              <a:rPr lang="tr-TR" b="0" i="0" dirty="0" err="1">
                <a:solidFill>
                  <a:srgbClr val="000000"/>
                </a:solidFill>
                <a:effectLst/>
                <a:latin typeface="+mn-lt"/>
              </a:rPr>
              <a:t>variance</a:t>
            </a:r>
            <a:r>
              <a:rPr lang="tr-TR" b="0" i="0" dirty="0">
                <a:solidFill>
                  <a:srgbClr val="000000"/>
                </a:solidFill>
                <a:effectLst/>
                <a:latin typeface="+mn-lt"/>
              </a:rPr>
              <a:t> of </a:t>
            </a:r>
            <a:r>
              <a:rPr lang="tr-TR" b="0" i="0" dirty="0" err="1">
                <a:solidFill>
                  <a:srgbClr val="000000"/>
                </a:solidFill>
                <a:effectLst/>
                <a:latin typeface="+mn-lt"/>
              </a:rPr>
              <a:t>the</a:t>
            </a:r>
            <a:r>
              <a:rPr lang="tr-TR" b="0" i="0" dirty="0">
                <a:solidFill>
                  <a:srgbClr val="000000"/>
                </a:solidFill>
                <a:effectLst/>
                <a:latin typeface="+mn-lt"/>
              </a:rPr>
              <a:t> </a:t>
            </a:r>
            <a:r>
              <a:rPr lang="tr-TR" b="0" i="0" dirty="0" err="1">
                <a:solidFill>
                  <a:srgbClr val="000000"/>
                </a:solidFill>
                <a:effectLst/>
                <a:latin typeface="+mn-lt"/>
              </a:rPr>
              <a:t>object</a:t>
            </a:r>
            <a:r>
              <a:rPr lang="tr-TR" b="0" i="0" dirty="0">
                <a:solidFill>
                  <a:srgbClr val="000000"/>
                </a:solidFill>
                <a:effectLst/>
                <a:latin typeface="+mn-lt"/>
              </a:rPr>
              <a:t>./ Büyük varyans.</a:t>
            </a:r>
          </a:p>
          <a:p>
            <a:pPr algn="l">
              <a:buFont typeface="+mj-lt"/>
              <a:buAutoNum type="arabicPeriod"/>
            </a:pPr>
            <a:r>
              <a:rPr lang="tr-TR" b="0" i="0" dirty="0">
                <a:solidFill>
                  <a:srgbClr val="000000"/>
                </a:solidFill>
                <a:effectLst/>
                <a:latin typeface="+mn-lt"/>
              </a:rPr>
              <a:t>MINOR VARIANCE: </a:t>
            </a:r>
            <a:r>
              <a:rPr lang="tr-TR" b="0" i="0" dirty="0" err="1">
                <a:solidFill>
                  <a:srgbClr val="000000"/>
                </a:solidFill>
                <a:effectLst/>
                <a:latin typeface="+mn-lt"/>
              </a:rPr>
              <a:t>Minor</a:t>
            </a:r>
            <a:r>
              <a:rPr lang="tr-TR" b="0" i="0" dirty="0">
                <a:solidFill>
                  <a:srgbClr val="000000"/>
                </a:solidFill>
                <a:effectLst/>
                <a:latin typeface="+mn-lt"/>
              </a:rPr>
              <a:t> </a:t>
            </a:r>
            <a:r>
              <a:rPr lang="tr-TR" b="0" i="0" dirty="0" err="1">
                <a:solidFill>
                  <a:srgbClr val="000000"/>
                </a:solidFill>
                <a:effectLst/>
                <a:latin typeface="+mn-lt"/>
              </a:rPr>
              <a:t>variance</a:t>
            </a:r>
            <a:r>
              <a:rPr lang="tr-TR" b="0" i="0" dirty="0">
                <a:solidFill>
                  <a:srgbClr val="000000"/>
                </a:solidFill>
                <a:effectLst/>
                <a:latin typeface="+mn-lt"/>
              </a:rPr>
              <a:t> of </a:t>
            </a:r>
            <a:r>
              <a:rPr lang="tr-TR" b="0" i="0" dirty="0" err="1">
                <a:solidFill>
                  <a:srgbClr val="000000"/>
                </a:solidFill>
                <a:effectLst/>
                <a:latin typeface="+mn-lt"/>
              </a:rPr>
              <a:t>the</a:t>
            </a:r>
            <a:r>
              <a:rPr lang="tr-TR" b="0" i="0" dirty="0">
                <a:solidFill>
                  <a:srgbClr val="000000"/>
                </a:solidFill>
                <a:effectLst/>
                <a:latin typeface="+mn-lt"/>
              </a:rPr>
              <a:t> </a:t>
            </a:r>
            <a:r>
              <a:rPr lang="tr-TR" b="0" i="0" dirty="0" err="1">
                <a:solidFill>
                  <a:srgbClr val="000000"/>
                </a:solidFill>
                <a:effectLst/>
                <a:latin typeface="+mn-lt"/>
              </a:rPr>
              <a:t>object</a:t>
            </a:r>
            <a:r>
              <a:rPr lang="tr-TR" b="0" i="0" dirty="0">
                <a:solidFill>
                  <a:srgbClr val="000000"/>
                </a:solidFill>
                <a:effectLst/>
                <a:latin typeface="+mn-lt"/>
              </a:rPr>
              <a:t>./ Küçük varyans.</a:t>
            </a:r>
          </a:p>
          <a:p>
            <a:pPr algn="l">
              <a:buFont typeface="+mj-lt"/>
              <a:buAutoNum type="arabicPeriod"/>
            </a:pPr>
            <a:r>
              <a:rPr lang="tr-TR" b="0" i="0" dirty="0">
                <a:solidFill>
                  <a:srgbClr val="000000"/>
                </a:solidFill>
                <a:effectLst/>
                <a:latin typeface="+mn-lt"/>
              </a:rPr>
              <a:t>GYRATION RADIUS: </a:t>
            </a:r>
            <a:r>
              <a:rPr lang="tr-TR" b="0" i="0" dirty="0" err="1">
                <a:solidFill>
                  <a:srgbClr val="000000"/>
                </a:solidFill>
                <a:effectLst/>
                <a:latin typeface="+mn-lt"/>
              </a:rPr>
              <a:t>Gyration</a:t>
            </a:r>
            <a:r>
              <a:rPr lang="tr-TR" b="0" i="0" dirty="0">
                <a:solidFill>
                  <a:srgbClr val="000000"/>
                </a:solidFill>
                <a:effectLst/>
                <a:latin typeface="+mn-lt"/>
              </a:rPr>
              <a:t> </a:t>
            </a:r>
            <a:r>
              <a:rPr lang="tr-TR" b="0" i="0" dirty="0" err="1">
                <a:solidFill>
                  <a:srgbClr val="000000"/>
                </a:solidFill>
                <a:effectLst/>
                <a:latin typeface="+mn-lt"/>
              </a:rPr>
              <a:t>radius</a:t>
            </a:r>
            <a:r>
              <a:rPr lang="tr-TR" b="0" i="0" dirty="0">
                <a:solidFill>
                  <a:srgbClr val="000000"/>
                </a:solidFill>
                <a:effectLst/>
                <a:latin typeface="+mn-lt"/>
              </a:rPr>
              <a:t> of </a:t>
            </a:r>
            <a:r>
              <a:rPr lang="tr-TR" b="0" i="0" dirty="0" err="1">
                <a:solidFill>
                  <a:srgbClr val="000000"/>
                </a:solidFill>
                <a:effectLst/>
                <a:latin typeface="+mn-lt"/>
              </a:rPr>
              <a:t>the</a:t>
            </a:r>
            <a:r>
              <a:rPr lang="tr-TR" b="0" i="0" dirty="0">
                <a:solidFill>
                  <a:srgbClr val="000000"/>
                </a:solidFill>
                <a:effectLst/>
                <a:latin typeface="+mn-lt"/>
              </a:rPr>
              <a:t> </a:t>
            </a:r>
            <a:r>
              <a:rPr lang="tr-TR" b="0" i="0" dirty="0" err="1">
                <a:solidFill>
                  <a:srgbClr val="000000"/>
                </a:solidFill>
                <a:effectLst/>
                <a:latin typeface="+mn-lt"/>
              </a:rPr>
              <a:t>object</a:t>
            </a:r>
            <a:r>
              <a:rPr lang="tr-TR" b="0" i="0" dirty="0">
                <a:solidFill>
                  <a:srgbClr val="000000"/>
                </a:solidFill>
                <a:effectLst/>
                <a:latin typeface="+mn-lt"/>
              </a:rPr>
              <a:t>./ Devir yarıçapı.</a:t>
            </a:r>
          </a:p>
          <a:p>
            <a:pPr algn="l">
              <a:buFont typeface="+mj-lt"/>
              <a:buAutoNum type="arabicPeriod"/>
            </a:pPr>
            <a:r>
              <a:rPr lang="tr-TR" b="0" i="0" dirty="0">
                <a:solidFill>
                  <a:srgbClr val="000000"/>
                </a:solidFill>
                <a:effectLst/>
                <a:latin typeface="+mn-lt"/>
              </a:rPr>
              <a:t>MAJOR SKEWNESS: </a:t>
            </a:r>
            <a:r>
              <a:rPr lang="tr-TR" b="0" i="0" dirty="0" err="1">
                <a:solidFill>
                  <a:srgbClr val="000000"/>
                </a:solidFill>
                <a:effectLst/>
                <a:latin typeface="+mn-lt"/>
              </a:rPr>
              <a:t>Major</a:t>
            </a:r>
            <a:r>
              <a:rPr lang="tr-TR" b="0" i="0" dirty="0">
                <a:solidFill>
                  <a:srgbClr val="000000"/>
                </a:solidFill>
                <a:effectLst/>
                <a:latin typeface="+mn-lt"/>
              </a:rPr>
              <a:t> </a:t>
            </a:r>
            <a:r>
              <a:rPr lang="tr-TR" b="0" i="0" dirty="0" err="1">
                <a:solidFill>
                  <a:srgbClr val="000000"/>
                </a:solidFill>
                <a:effectLst/>
                <a:latin typeface="+mn-lt"/>
              </a:rPr>
              <a:t>skewness</a:t>
            </a:r>
            <a:r>
              <a:rPr lang="tr-TR" b="0" i="0" dirty="0">
                <a:solidFill>
                  <a:srgbClr val="000000"/>
                </a:solidFill>
                <a:effectLst/>
                <a:latin typeface="+mn-lt"/>
              </a:rPr>
              <a:t> of </a:t>
            </a:r>
            <a:r>
              <a:rPr lang="tr-TR" b="0" i="0" dirty="0" err="1">
                <a:solidFill>
                  <a:srgbClr val="000000"/>
                </a:solidFill>
                <a:effectLst/>
                <a:latin typeface="+mn-lt"/>
              </a:rPr>
              <a:t>the</a:t>
            </a:r>
            <a:r>
              <a:rPr lang="tr-TR" b="0" i="0" dirty="0">
                <a:solidFill>
                  <a:srgbClr val="000000"/>
                </a:solidFill>
                <a:effectLst/>
                <a:latin typeface="+mn-lt"/>
              </a:rPr>
              <a:t> </a:t>
            </a:r>
            <a:r>
              <a:rPr lang="tr-TR" b="0" i="0" dirty="0" err="1">
                <a:solidFill>
                  <a:srgbClr val="000000"/>
                </a:solidFill>
                <a:effectLst/>
                <a:latin typeface="+mn-lt"/>
              </a:rPr>
              <a:t>object</a:t>
            </a:r>
            <a:r>
              <a:rPr lang="tr-TR" b="0" i="0" dirty="0">
                <a:solidFill>
                  <a:srgbClr val="000000"/>
                </a:solidFill>
                <a:effectLst/>
                <a:latin typeface="+mn-lt"/>
              </a:rPr>
              <a:t>./ Büyük çarpıklık.</a:t>
            </a:r>
          </a:p>
          <a:p>
            <a:pPr algn="l">
              <a:buFont typeface="+mj-lt"/>
              <a:buAutoNum type="arabicPeriod"/>
            </a:pPr>
            <a:r>
              <a:rPr lang="tr-TR" b="0" i="0" dirty="0">
                <a:solidFill>
                  <a:srgbClr val="000000"/>
                </a:solidFill>
                <a:effectLst/>
                <a:latin typeface="+mn-lt"/>
              </a:rPr>
              <a:t>MINOR SKEWNESS: </a:t>
            </a:r>
            <a:r>
              <a:rPr lang="tr-TR" b="0" i="0" dirty="0" err="1">
                <a:solidFill>
                  <a:srgbClr val="000000"/>
                </a:solidFill>
                <a:effectLst/>
                <a:latin typeface="+mn-lt"/>
              </a:rPr>
              <a:t>Minor</a:t>
            </a:r>
            <a:r>
              <a:rPr lang="tr-TR" b="0" i="0" dirty="0">
                <a:solidFill>
                  <a:srgbClr val="000000"/>
                </a:solidFill>
                <a:effectLst/>
                <a:latin typeface="+mn-lt"/>
              </a:rPr>
              <a:t> </a:t>
            </a:r>
            <a:r>
              <a:rPr lang="tr-TR" b="0" i="0" dirty="0" err="1">
                <a:solidFill>
                  <a:srgbClr val="000000"/>
                </a:solidFill>
                <a:effectLst/>
                <a:latin typeface="+mn-lt"/>
              </a:rPr>
              <a:t>skewness</a:t>
            </a:r>
            <a:r>
              <a:rPr lang="tr-TR" b="0" i="0" dirty="0">
                <a:solidFill>
                  <a:srgbClr val="000000"/>
                </a:solidFill>
                <a:effectLst/>
                <a:latin typeface="+mn-lt"/>
              </a:rPr>
              <a:t> of </a:t>
            </a:r>
            <a:r>
              <a:rPr lang="tr-TR" b="0" i="0" dirty="0" err="1">
                <a:solidFill>
                  <a:srgbClr val="000000"/>
                </a:solidFill>
                <a:effectLst/>
                <a:latin typeface="+mn-lt"/>
              </a:rPr>
              <a:t>the</a:t>
            </a:r>
            <a:r>
              <a:rPr lang="tr-TR" b="0" i="0" dirty="0">
                <a:solidFill>
                  <a:srgbClr val="000000"/>
                </a:solidFill>
                <a:effectLst/>
                <a:latin typeface="+mn-lt"/>
              </a:rPr>
              <a:t> </a:t>
            </a:r>
            <a:r>
              <a:rPr lang="tr-TR" b="0" i="0" dirty="0" err="1">
                <a:solidFill>
                  <a:srgbClr val="000000"/>
                </a:solidFill>
                <a:effectLst/>
                <a:latin typeface="+mn-lt"/>
              </a:rPr>
              <a:t>object</a:t>
            </a:r>
            <a:r>
              <a:rPr lang="tr-TR" b="0" i="0" dirty="0">
                <a:solidFill>
                  <a:srgbClr val="000000"/>
                </a:solidFill>
                <a:effectLst/>
                <a:latin typeface="+mn-lt"/>
              </a:rPr>
              <a:t>./ Küçük çarpıklık.</a:t>
            </a:r>
          </a:p>
          <a:p>
            <a:pPr algn="l">
              <a:buFont typeface="+mj-lt"/>
              <a:buAutoNum type="arabicPeriod"/>
            </a:pPr>
            <a:r>
              <a:rPr lang="tr-TR" b="0" i="0" dirty="0">
                <a:solidFill>
                  <a:srgbClr val="000000"/>
                </a:solidFill>
                <a:effectLst/>
                <a:latin typeface="+mn-lt"/>
              </a:rPr>
              <a:t>MINOR KURTOSIS: </a:t>
            </a:r>
            <a:r>
              <a:rPr lang="tr-TR" b="0" i="0" dirty="0" err="1">
                <a:solidFill>
                  <a:srgbClr val="000000"/>
                </a:solidFill>
                <a:effectLst/>
                <a:latin typeface="+mn-lt"/>
              </a:rPr>
              <a:t>Minor</a:t>
            </a:r>
            <a:r>
              <a:rPr lang="tr-TR" b="0" i="0" dirty="0">
                <a:solidFill>
                  <a:srgbClr val="000000"/>
                </a:solidFill>
                <a:effectLst/>
                <a:latin typeface="+mn-lt"/>
              </a:rPr>
              <a:t> kurtosis of </a:t>
            </a:r>
            <a:r>
              <a:rPr lang="tr-TR" b="0" i="0" dirty="0" err="1">
                <a:solidFill>
                  <a:srgbClr val="000000"/>
                </a:solidFill>
                <a:effectLst/>
                <a:latin typeface="+mn-lt"/>
              </a:rPr>
              <a:t>the</a:t>
            </a:r>
            <a:r>
              <a:rPr lang="tr-TR" b="0" i="0" dirty="0">
                <a:solidFill>
                  <a:srgbClr val="000000"/>
                </a:solidFill>
                <a:effectLst/>
                <a:latin typeface="+mn-lt"/>
              </a:rPr>
              <a:t> </a:t>
            </a:r>
            <a:r>
              <a:rPr lang="tr-TR" b="0" i="0" dirty="0" err="1">
                <a:solidFill>
                  <a:srgbClr val="000000"/>
                </a:solidFill>
                <a:effectLst/>
                <a:latin typeface="+mn-lt"/>
              </a:rPr>
              <a:t>object</a:t>
            </a:r>
            <a:r>
              <a:rPr lang="tr-TR" b="0" i="0" dirty="0">
                <a:solidFill>
                  <a:srgbClr val="000000"/>
                </a:solidFill>
                <a:effectLst/>
                <a:latin typeface="+mn-lt"/>
              </a:rPr>
              <a:t>./ Küçük kurtosis.</a:t>
            </a:r>
          </a:p>
          <a:p>
            <a:pPr algn="l">
              <a:buFont typeface="+mj-lt"/>
              <a:buAutoNum type="arabicPeriod"/>
            </a:pPr>
            <a:r>
              <a:rPr lang="tr-TR" b="0" i="0" dirty="0">
                <a:solidFill>
                  <a:srgbClr val="000000"/>
                </a:solidFill>
                <a:effectLst/>
                <a:latin typeface="+mn-lt"/>
              </a:rPr>
              <a:t>MAJOR KURTOSIS: </a:t>
            </a:r>
            <a:r>
              <a:rPr lang="tr-TR" b="0" i="0" dirty="0" err="1">
                <a:solidFill>
                  <a:srgbClr val="000000"/>
                </a:solidFill>
                <a:effectLst/>
                <a:latin typeface="+mn-lt"/>
              </a:rPr>
              <a:t>Major</a:t>
            </a:r>
            <a:r>
              <a:rPr lang="tr-TR" b="0" i="0" dirty="0">
                <a:solidFill>
                  <a:srgbClr val="000000"/>
                </a:solidFill>
                <a:effectLst/>
                <a:latin typeface="+mn-lt"/>
              </a:rPr>
              <a:t> kurtosis of </a:t>
            </a:r>
            <a:r>
              <a:rPr lang="tr-TR" b="0" i="0" dirty="0" err="1">
                <a:solidFill>
                  <a:srgbClr val="000000"/>
                </a:solidFill>
                <a:effectLst/>
                <a:latin typeface="+mn-lt"/>
              </a:rPr>
              <a:t>the</a:t>
            </a:r>
            <a:r>
              <a:rPr lang="tr-TR" b="0" i="0" dirty="0">
                <a:solidFill>
                  <a:srgbClr val="000000"/>
                </a:solidFill>
                <a:effectLst/>
                <a:latin typeface="+mn-lt"/>
              </a:rPr>
              <a:t> </a:t>
            </a:r>
            <a:r>
              <a:rPr lang="tr-TR" b="0" i="0" dirty="0" err="1">
                <a:solidFill>
                  <a:srgbClr val="000000"/>
                </a:solidFill>
                <a:effectLst/>
                <a:latin typeface="+mn-lt"/>
              </a:rPr>
              <a:t>object</a:t>
            </a:r>
            <a:r>
              <a:rPr lang="tr-TR" b="0" i="0" dirty="0">
                <a:solidFill>
                  <a:srgbClr val="000000"/>
                </a:solidFill>
                <a:effectLst/>
                <a:latin typeface="+mn-lt"/>
              </a:rPr>
              <a:t>./ Büyük kurtosis.</a:t>
            </a:r>
          </a:p>
          <a:p>
            <a:pPr algn="l">
              <a:buFont typeface="+mj-lt"/>
              <a:buAutoNum type="arabicPeriod"/>
            </a:pPr>
            <a:r>
              <a:rPr lang="tr-TR" b="0" i="0" dirty="0">
                <a:solidFill>
                  <a:srgbClr val="000000"/>
                </a:solidFill>
                <a:effectLst/>
                <a:latin typeface="+mn-lt"/>
              </a:rPr>
              <a:t>HOLLOWS RATIO: </a:t>
            </a:r>
            <a:r>
              <a:rPr lang="tr-TR" b="0" i="0" dirty="0" err="1">
                <a:solidFill>
                  <a:srgbClr val="000000"/>
                </a:solidFill>
                <a:effectLst/>
                <a:latin typeface="+mn-lt"/>
              </a:rPr>
              <a:t>Hollows</a:t>
            </a:r>
            <a:r>
              <a:rPr lang="tr-TR" b="0" i="0" dirty="0">
                <a:solidFill>
                  <a:srgbClr val="000000"/>
                </a:solidFill>
                <a:effectLst/>
                <a:latin typeface="+mn-lt"/>
              </a:rPr>
              <a:t> </a:t>
            </a:r>
            <a:r>
              <a:rPr lang="tr-TR" b="0" i="0" dirty="0" err="1">
                <a:solidFill>
                  <a:srgbClr val="000000"/>
                </a:solidFill>
                <a:effectLst/>
                <a:latin typeface="+mn-lt"/>
              </a:rPr>
              <a:t>ratio</a:t>
            </a:r>
            <a:r>
              <a:rPr lang="tr-TR" b="0" i="0" dirty="0">
                <a:solidFill>
                  <a:srgbClr val="000000"/>
                </a:solidFill>
                <a:effectLst/>
                <a:latin typeface="+mn-lt"/>
              </a:rPr>
              <a:t> of </a:t>
            </a:r>
            <a:r>
              <a:rPr lang="tr-TR" b="0" i="0" dirty="0" err="1">
                <a:solidFill>
                  <a:srgbClr val="000000"/>
                </a:solidFill>
                <a:effectLst/>
                <a:latin typeface="+mn-lt"/>
              </a:rPr>
              <a:t>the</a:t>
            </a:r>
            <a:r>
              <a:rPr lang="tr-TR" b="0" i="0" dirty="0">
                <a:solidFill>
                  <a:srgbClr val="000000"/>
                </a:solidFill>
                <a:effectLst/>
                <a:latin typeface="+mn-lt"/>
              </a:rPr>
              <a:t> </a:t>
            </a:r>
            <a:r>
              <a:rPr lang="tr-TR" b="0" i="0" dirty="0" err="1">
                <a:solidFill>
                  <a:srgbClr val="000000"/>
                </a:solidFill>
                <a:effectLst/>
                <a:latin typeface="+mn-lt"/>
              </a:rPr>
              <a:t>object</a:t>
            </a:r>
            <a:r>
              <a:rPr lang="tr-TR" b="0" i="0" dirty="0">
                <a:solidFill>
                  <a:srgbClr val="000000"/>
                </a:solidFill>
                <a:effectLst/>
                <a:latin typeface="+mn-lt"/>
              </a:rPr>
              <a:t>./ Boşluk oranı.</a:t>
            </a:r>
          </a:p>
          <a:p>
            <a:pPr algn="l">
              <a:buFont typeface="+mj-lt"/>
              <a:buAutoNum type="arabicPeriod"/>
            </a:pPr>
            <a:r>
              <a:rPr lang="tr-TR" b="0" i="0" dirty="0" err="1">
                <a:solidFill>
                  <a:srgbClr val="000000"/>
                </a:solidFill>
                <a:effectLst/>
                <a:latin typeface="+mn-lt"/>
              </a:rPr>
              <a:t>target</a:t>
            </a:r>
            <a:r>
              <a:rPr lang="tr-TR" b="0" i="0" dirty="0">
                <a:solidFill>
                  <a:srgbClr val="000000"/>
                </a:solidFill>
                <a:effectLst/>
                <a:latin typeface="+mn-lt"/>
              </a:rPr>
              <a:t>: </a:t>
            </a:r>
            <a:r>
              <a:rPr lang="tr-TR" b="0" i="0" dirty="0" err="1">
                <a:solidFill>
                  <a:srgbClr val="000000"/>
                </a:solidFill>
                <a:effectLst/>
                <a:latin typeface="+mn-lt"/>
              </a:rPr>
              <a:t>Target</a:t>
            </a:r>
            <a:r>
              <a:rPr lang="tr-TR" b="0" i="0" dirty="0">
                <a:solidFill>
                  <a:srgbClr val="000000"/>
                </a:solidFill>
                <a:effectLst/>
                <a:latin typeface="+mn-lt"/>
              </a:rPr>
              <a:t> </a:t>
            </a:r>
            <a:r>
              <a:rPr lang="tr-TR" b="0" i="0" dirty="0" err="1">
                <a:solidFill>
                  <a:srgbClr val="000000"/>
                </a:solidFill>
                <a:effectLst/>
                <a:latin typeface="+mn-lt"/>
              </a:rPr>
              <a:t>variable</a:t>
            </a:r>
            <a:r>
              <a:rPr lang="tr-TR" b="0" i="0" dirty="0">
                <a:solidFill>
                  <a:srgbClr val="000000"/>
                </a:solidFill>
                <a:effectLst/>
                <a:latin typeface="+mn-lt"/>
              </a:rPr>
              <a:t>./ Hedef değişkeni.</a:t>
            </a:r>
          </a:p>
          <a:p>
            <a:endParaRPr lang="tr-TR" dirty="0">
              <a:latin typeface="+mn-lt"/>
            </a:endParaRPr>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7</a:t>
            </a:fld>
            <a:endParaRPr lang="tr-TR"/>
          </a:p>
        </p:txBody>
      </p:sp>
    </p:spTree>
    <p:extLst>
      <p:ext uri="{BB962C8B-B14F-4D97-AF65-F5344CB8AC3E}">
        <p14:creationId xmlns:p14="http://schemas.microsoft.com/office/powerpoint/2010/main" val="36615388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70</a:t>
            </a:fld>
            <a:endParaRPr lang="tr-TR"/>
          </a:p>
        </p:txBody>
      </p:sp>
    </p:spTree>
    <p:extLst>
      <p:ext uri="{BB962C8B-B14F-4D97-AF65-F5344CB8AC3E}">
        <p14:creationId xmlns:p14="http://schemas.microsoft.com/office/powerpoint/2010/main" val="36763129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71</a:t>
            </a:fld>
            <a:endParaRPr lang="tr-TR"/>
          </a:p>
        </p:txBody>
      </p:sp>
    </p:spTree>
    <p:extLst>
      <p:ext uri="{BB962C8B-B14F-4D97-AF65-F5344CB8AC3E}">
        <p14:creationId xmlns:p14="http://schemas.microsoft.com/office/powerpoint/2010/main" val="29403618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72</a:t>
            </a:fld>
            <a:endParaRPr lang="tr-TR"/>
          </a:p>
        </p:txBody>
      </p:sp>
    </p:spTree>
    <p:extLst>
      <p:ext uri="{BB962C8B-B14F-4D97-AF65-F5344CB8AC3E}">
        <p14:creationId xmlns:p14="http://schemas.microsoft.com/office/powerpoint/2010/main" val="1892462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73</a:t>
            </a:fld>
            <a:endParaRPr lang="tr-TR"/>
          </a:p>
        </p:txBody>
      </p:sp>
    </p:spTree>
    <p:extLst>
      <p:ext uri="{BB962C8B-B14F-4D97-AF65-F5344CB8AC3E}">
        <p14:creationId xmlns:p14="http://schemas.microsoft.com/office/powerpoint/2010/main" val="30725549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74</a:t>
            </a:fld>
            <a:endParaRPr lang="tr-TR"/>
          </a:p>
        </p:txBody>
      </p:sp>
    </p:spTree>
    <p:extLst>
      <p:ext uri="{BB962C8B-B14F-4D97-AF65-F5344CB8AC3E}">
        <p14:creationId xmlns:p14="http://schemas.microsoft.com/office/powerpoint/2010/main" val="37574357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75</a:t>
            </a:fld>
            <a:endParaRPr lang="tr-TR"/>
          </a:p>
        </p:txBody>
      </p:sp>
    </p:spTree>
    <p:extLst>
      <p:ext uri="{BB962C8B-B14F-4D97-AF65-F5344CB8AC3E}">
        <p14:creationId xmlns:p14="http://schemas.microsoft.com/office/powerpoint/2010/main" val="30024039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76</a:t>
            </a:fld>
            <a:endParaRPr lang="tr-TR"/>
          </a:p>
        </p:txBody>
      </p:sp>
    </p:spTree>
    <p:extLst>
      <p:ext uri="{BB962C8B-B14F-4D97-AF65-F5344CB8AC3E}">
        <p14:creationId xmlns:p14="http://schemas.microsoft.com/office/powerpoint/2010/main" val="23745403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77</a:t>
            </a:fld>
            <a:endParaRPr lang="tr-TR"/>
          </a:p>
        </p:txBody>
      </p:sp>
    </p:spTree>
    <p:extLst>
      <p:ext uri="{BB962C8B-B14F-4D97-AF65-F5344CB8AC3E}">
        <p14:creationId xmlns:p14="http://schemas.microsoft.com/office/powerpoint/2010/main" val="39120436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78</a:t>
            </a:fld>
            <a:endParaRPr lang="tr-TR"/>
          </a:p>
        </p:txBody>
      </p:sp>
    </p:spTree>
    <p:extLst>
      <p:ext uri="{BB962C8B-B14F-4D97-AF65-F5344CB8AC3E}">
        <p14:creationId xmlns:p14="http://schemas.microsoft.com/office/powerpoint/2010/main" val="22807839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4B9A9E5-4F7F-4A7D-9DE1-899232329269}" type="slidenum">
              <a:rPr lang="tr-TR" smtClean="0"/>
              <a:t>79</a:t>
            </a:fld>
            <a:endParaRPr lang="tr-TR"/>
          </a:p>
        </p:txBody>
      </p:sp>
    </p:spTree>
    <p:extLst>
      <p:ext uri="{BB962C8B-B14F-4D97-AF65-F5344CB8AC3E}">
        <p14:creationId xmlns:p14="http://schemas.microsoft.com/office/powerpoint/2010/main" val="170328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8</a:t>
            </a:fld>
            <a:endParaRPr lang="tr-TR"/>
          </a:p>
        </p:txBody>
      </p:sp>
    </p:spTree>
    <p:extLst>
      <p:ext uri="{BB962C8B-B14F-4D97-AF65-F5344CB8AC3E}">
        <p14:creationId xmlns:p14="http://schemas.microsoft.com/office/powerpoint/2010/main" val="1343323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4B9A9E5-4F7F-4A7D-9DE1-899232329269}" type="slidenum">
              <a:rPr lang="tr-TR" smtClean="0"/>
              <a:t>9</a:t>
            </a:fld>
            <a:endParaRPr lang="tr-TR"/>
          </a:p>
        </p:txBody>
      </p:sp>
    </p:spTree>
    <p:extLst>
      <p:ext uri="{BB962C8B-B14F-4D97-AF65-F5344CB8AC3E}">
        <p14:creationId xmlns:p14="http://schemas.microsoft.com/office/powerpoint/2010/main" val="36729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bg>
      <p:bgPr>
        <a:solidFill>
          <a:schemeClr val="accent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rtlCol="0" anchor="b">
            <a:noAutofit/>
          </a:bodyPr>
          <a:lstStyle>
            <a:lvl1pPr algn="l">
              <a:defRPr sz="3600" cap="all" spc="150" baseline="0">
                <a:solidFill>
                  <a:schemeClr val="tx1">
                    <a:lumMod val="75000"/>
                    <a:lumOff val="25000"/>
                  </a:schemeClr>
                </a:solidFill>
              </a:defRPr>
            </a:lvl1pPr>
          </a:lstStyle>
          <a:p>
            <a:pPr rtl="0"/>
            <a:r>
              <a:rPr lang="tr-TR" noProof="0"/>
              <a:t>ANA BAŞLIK STİLİNİ DÜZENLEMEK İÇİN TIKLAYIN</a:t>
            </a:r>
          </a:p>
        </p:txBody>
      </p:sp>
      <p:sp>
        <p:nvSpPr>
          <p:cNvPr id="3" name="Alt Başlık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6416041" y="5586890"/>
            <a:ext cx="4941770" cy="396660"/>
          </a:xfrm>
        </p:spPr>
        <p:txBody>
          <a:bodyPr rtlCol="0">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pic>
        <p:nvPicPr>
          <p:cNvPr id="8" name="Grafik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zar karşılaştırması">
    <p:bg>
      <p:bgPr>
        <a:solidFill>
          <a:schemeClr val="accent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Arial" panose="020B0604020202020204" pitchFamily="34" charset="0"/>
                <a:ea typeface="+mj-ea"/>
                <a:cs typeface="+mj-cs"/>
              </a:defRPr>
            </a:lvl1pPr>
          </a:lstStyle>
          <a:p>
            <a:pPr rtl="0"/>
            <a:r>
              <a:rPr lang="tr-TR" noProof="0"/>
              <a:t>ASIL BAŞLIK STİLİNİ DÜZENLEMEK İÇİN TIKLAYIN</a:t>
            </a:r>
          </a:p>
        </p:txBody>
      </p:sp>
      <p:sp>
        <p:nvSpPr>
          <p:cNvPr id="3" name="Metin Yer Tutucusu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t>
            </a:r>
          </a:p>
        </p:txBody>
      </p:sp>
      <p:sp>
        <p:nvSpPr>
          <p:cNvPr id="23" name="Metin Yer Tutucusu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t>
            </a:r>
          </a:p>
        </p:txBody>
      </p:sp>
      <p:sp>
        <p:nvSpPr>
          <p:cNvPr id="24" name="Metin Yer Tutucusu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t>
            </a:r>
          </a:p>
        </p:txBody>
      </p:sp>
      <p:sp>
        <p:nvSpPr>
          <p:cNvPr id="4" name="İçerik Yer Tutucusu 3">
            <a:extLst>
              <a:ext uri="{FF2B5EF4-FFF2-40B4-BE49-F238E27FC236}">
                <a16:creationId xmlns:a16="http://schemas.microsoft.com/office/drawing/2014/main" id="{AC9B20CF-6B91-4562-B799-0ABDAEBC0D2A}"/>
              </a:ext>
            </a:extLst>
          </p:cNvPr>
          <p:cNvSpPr>
            <a:spLocks noGrp="1"/>
          </p:cNvSpPr>
          <p:nvPr>
            <p:ph sz="half" idx="2" hasCustomPrompt="1"/>
          </p:nvPr>
        </p:nvSpPr>
        <p:spPr>
          <a:xfrm>
            <a:off x="1129698"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tr-TR" noProof="0"/>
              <a:t>Düzenlemek için tıklayın</a:t>
            </a:r>
          </a:p>
        </p:txBody>
      </p:sp>
      <p:sp>
        <p:nvSpPr>
          <p:cNvPr id="6" name="İçerik Yer Tutucusu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4526261" y="4824188"/>
            <a:ext cx="3139479" cy="462927"/>
          </a:xfrm>
        </p:spPr>
        <p:txBody>
          <a:bodyPr rtlCol="0">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tr-TR" noProof="0"/>
              <a:t>Düzenlemek için tıklayın</a:t>
            </a:r>
          </a:p>
        </p:txBody>
      </p:sp>
      <p:sp>
        <p:nvSpPr>
          <p:cNvPr id="22" name="İçerik Yer Tutucusu 3">
            <a:extLst>
              <a:ext uri="{FF2B5EF4-FFF2-40B4-BE49-F238E27FC236}">
                <a16:creationId xmlns:a16="http://schemas.microsoft.com/office/drawing/2014/main" id="{C464A9BD-B815-4632-8F54-6EB70E48BAFF}"/>
              </a:ext>
            </a:extLst>
          </p:cNvPr>
          <p:cNvSpPr>
            <a:spLocks noGrp="1"/>
          </p:cNvSpPr>
          <p:nvPr>
            <p:ph sz="half" idx="14" hasCustomPrompt="1"/>
          </p:nvPr>
        </p:nvSpPr>
        <p:spPr>
          <a:xfrm>
            <a:off x="7938210"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tr-TR" noProof="0"/>
              <a:t>Düzenlemek için tıklayın</a:t>
            </a:r>
          </a:p>
        </p:txBody>
      </p:sp>
      <p:pic>
        <p:nvPicPr>
          <p:cNvPr id="11" name="Grafik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fik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fik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İçerik Yer Tutucusu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tr-TR" noProof="0"/>
              <a:t>Asıl metin stillerini düzenlemek için tıklayın</a:t>
            </a:r>
          </a:p>
        </p:txBody>
      </p:sp>
      <p:sp>
        <p:nvSpPr>
          <p:cNvPr id="26" name="İçerik Yer Tutucusu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tr-TR" noProof="0"/>
              <a:t>Asıl metin stillerini düzenlemek için tıklayın</a:t>
            </a:r>
          </a:p>
          <a:p>
            <a:pPr lvl="1" rtl="0"/>
            <a:r>
              <a:rPr lang="tr-TR" noProof="0"/>
              <a:t>İkinci düzey</a:t>
            </a:r>
          </a:p>
        </p:txBody>
      </p:sp>
      <p:sp>
        <p:nvSpPr>
          <p:cNvPr id="27" name="İçerik Yer Tutucusu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tr-TR" noProof="0"/>
              <a:t>Asıl metin stillerini düzenlemek için tıklayın</a:t>
            </a:r>
          </a:p>
        </p:txBody>
      </p:sp>
      <p:sp>
        <p:nvSpPr>
          <p:cNvPr id="7" name="Tarih Yer Tutucusu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tr-TR" noProof="0"/>
              <a:t>20XX</a:t>
            </a:r>
          </a:p>
        </p:txBody>
      </p:sp>
      <p:sp>
        <p:nvSpPr>
          <p:cNvPr id="8" name="Alt Bilgi Yer Tutucusu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tr-TR" noProof="0"/>
              <a:t>Sunum Destesi</a:t>
            </a:r>
          </a:p>
        </p:txBody>
      </p:sp>
      <p:sp>
        <p:nvSpPr>
          <p:cNvPr id="9" name="Slayt Numarası Yer Tutucusu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tr-TR" noProof="0" smtClean="0"/>
              <a:t>‹#›</a:t>
            </a:fld>
            <a:endParaRPr lang="tr-TR" noProof="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İki İçerik">
    <p:bg>
      <p:bgPr>
        <a:solidFill>
          <a:schemeClr val="accent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rtlCol="0">
            <a:normAutofit/>
          </a:bodyPr>
          <a:lstStyle>
            <a:lvl1pPr>
              <a:defRPr lang="en-US" sz="2800" kern="1200" spc="150" baseline="0" dirty="0">
                <a:solidFill>
                  <a:schemeClr val="tx1">
                    <a:lumMod val="75000"/>
                    <a:lumOff val="25000"/>
                  </a:schemeClr>
                </a:solidFill>
                <a:latin typeface="Arial" panose="020B0604020202020204" pitchFamily="34" charset="0"/>
                <a:ea typeface="+mj-ea"/>
                <a:cs typeface="+mj-cs"/>
              </a:defRPr>
            </a:lvl1pPr>
          </a:lstStyle>
          <a:p>
            <a:pPr rtl="0"/>
            <a:r>
              <a:rPr lang="tr-TR" noProof="0"/>
              <a:t>ASIL BAŞLIK STİLİNİ DÜZENLEMEK İÇİN TIKLAYIN</a:t>
            </a:r>
          </a:p>
        </p:txBody>
      </p:sp>
      <p:sp>
        <p:nvSpPr>
          <p:cNvPr id="3" name="Metin Yer Tutucusu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ANA METNİ DÜZENLEMEK İÇİN TIKLAYIN</a:t>
            </a:r>
          </a:p>
        </p:txBody>
      </p:sp>
      <p:sp>
        <p:nvSpPr>
          <p:cNvPr id="4" name="İçerik Yer Tutucusu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tr-TR" noProof="0"/>
              <a:t>ANA METNİ DÜZENLEMEK İÇİN TIKLAYIN</a:t>
            </a:r>
          </a:p>
        </p:txBody>
      </p:sp>
      <p:sp>
        <p:nvSpPr>
          <p:cNvPr id="6" name="İçerik Yer Tutucusu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Tarih Yer Tutucusu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tr-TR" noProof="0"/>
              <a:t>20XX</a:t>
            </a:r>
          </a:p>
        </p:txBody>
      </p:sp>
      <p:sp>
        <p:nvSpPr>
          <p:cNvPr id="8" name="Alt Bilgi Yer Tutucusu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tr-TR" noProof="0"/>
              <a:t>Sunum Destesi</a:t>
            </a:r>
          </a:p>
        </p:txBody>
      </p:sp>
      <p:sp>
        <p:nvSpPr>
          <p:cNvPr id="9" name="Slayt Numarası Yer Tutucusu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tr-TR" noProof="0" smtClean="0"/>
              <a:t>‹#›</a:t>
            </a:fld>
            <a:endParaRPr lang="tr-TR" noProof="0"/>
          </a:p>
        </p:txBody>
      </p:sp>
      <p:pic>
        <p:nvPicPr>
          <p:cNvPr id="11" name="Grafik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çerik">
    <p:spTree>
      <p:nvGrpSpPr>
        <p:cNvPr id="1" name=""/>
        <p:cNvGrpSpPr/>
        <p:nvPr/>
      </p:nvGrpSpPr>
      <p:grpSpPr>
        <a:xfrm>
          <a:off x="0" y="0"/>
          <a:ext cx="0" cy="0"/>
          <a:chOff x="0" y="0"/>
          <a:chExt cx="0" cy="0"/>
        </a:xfrm>
      </p:grpSpPr>
      <p:pic>
        <p:nvPicPr>
          <p:cNvPr id="14" name="Grafik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Başlık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Arial" panose="020B0604020202020204" pitchFamily="34" charset="0"/>
                <a:ea typeface="+mj-ea"/>
                <a:cs typeface="+mj-cs"/>
              </a:defRPr>
            </a:lvl1pPr>
          </a:lstStyle>
          <a:p>
            <a:pPr rtl="0"/>
            <a:r>
              <a:rPr lang="tr-TR" noProof="0"/>
              <a:t>ANA BAŞLIK STİLİNİ DÜZENLEMEK İÇİN TIKLAYIN</a:t>
            </a:r>
          </a:p>
        </p:txBody>
      </p:sp>
      <p:sp>
        <p:nvSpPr>
          <p:cNvPr id="20" name="Metin Yer Tutucusu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Arial" panose="020B0604020202020204" pitchFamily="34" charset="0"/>
                <a:ea typeface="+mj-ea"/>
                <a:cs typeface="+mj-cs"/>
              </a:defRPr>
            </a:lvl1pPr>
          </a:lstStyle>
          <a:p>
            <a:pPr lvl="0" rtl="0"/>
            <a:r>
              <a:rPr lang="tr-TR" noProof="0"/>
              <a:t>ALT BAŞLIK EKLEMEK İÇİN TIKLAYIN</a:t>
            </a:r>
          </a:p>
        </p:txBody>
      </p:sp>
      <p:sp>
        <p:nvSpPr>
          <p:cNvPr id="25" name="Metin Yer Tutucusu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tr-TR" noProof="0"/>
              <a:t>Metin eklemek için tıklayın</a:t>
            </a:r>
          </a:p>
        </p:txBody>
      </p:sp>
      <p:sp>
        <p:nvSpPr>
          <p:cNvPr id="26" name="Metin Yer Tutucusu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Arial" panose="020B0604020202020204" pitchFamily="34" charset="0"/>
                <a:ea typeface="+mj-ea"/>
                <a:cs typeface="+mj-cs"/>
              </a:defRPr>
            </a:lvl1pPr>
          </a:lstStyle>
          <a:p>
            <a:pPr lvl="0" rtl="0"/>
            <a:r>
              <a:rPr lang="tr-TR" noProof="0"/>
              <a:t>ALT BAŞLIK EKLEMEK İÇİN TIKLAYIN</a:t>
            </a:r>
          </a:p>
        </p:txBody>
      </p:sp>
      <p:sp>
        <p:nvSpPr>
          <p:cNvPr id="27" name="Metin Yer Tutucusu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tr-TR" noProof="0"/>
              <a:t>Metin eklemek için tıklayın</a:t>
            </a:r>
          </a:p>
        </p:txBody>
      </p:sp>
      <p:sp>
        <p:nvSpPr>
          <p:cNvPr id="28" name="Metin Yer Tutucusu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Arial" panose="020B0604020202020204" pitchFamily="34" charset="0"/>
                <a:ea typeface="+mj-ea"/>
                <a:cs typeface="+mj-cs"/>
              </a:defRPr>
            </a:lvl1pPr>
          </a:lstStyle>
          <a:p>
            <a:pPr lvl="0" rtl="0"/>
            <a:r>
              <a:rPr lang="tr-TR" noProof="0"/>
              <a:t>ALT BAŞLIK EKLEMEK İÇİN TIKLAYIN</a:t>
            </a:r>
          </a:p>
        </p:txBody>
      </p:sp>
      <p:sp>
        <p:nvSpPr>
          <p:cNvPr id="29" name="Metin Yer Tutucusu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tr-TR" noProof="0"/>
              <a:t>Metin eklemek için tıklayın</a:t>
            </a:r>
          </a:p>
        </p:txBody>
      </p:sp>
      <p:sp>
        <p:nvSpPr>
          <p:cNvPr id="21" name="Tarih Yer Tutucusu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tr-TR" noProof="0"/>
              <a:t>20XX</a:t>
            </a:r>
          </a:p>
        </p:txBody>
      </p:sp>
      <p:sp>
        <p:nvSpPr>
          <p:cNvPr id="22" name="Alt Bilgi Yer Tutucusu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tr-TR" noProof="0"/>
              <a:t>Sunum Destesi</a:t>
            </a:r>
          </a:p>
        </p:txBody>
      </p:sp>
      <p:sp>
        <p:nvSpPr>
          <p:cNvPr id="24" name="Slayt Numarası Yer Tutucusu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tr-TR" noProof="0" smtClean="0"/>
              <a:t>‹#›</a:t>
            </a:fld>
            <a:endParaRPr lang="tr-TR" noProof="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rafik ve tablo">
    <p:bg>
      <p:bgPr>
        <a:solidFill>
          <a:schemeClr val="accent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l">
              <a:defRPr lang="en-US" sz="2800" kern="1200" spc="150" baseline="0" dirty="0">
                <a:solidFill>
                  <a:schemeClr val="tx1">
                    <a:lumMod val="75000"/>
                    <a:lumOff val="25000"/>
                  </a:schemeClr>
                </a:solidFill>
                <a:latin typeface="Arial" panose="020B0604020202020204" pitchFamily="34" charset="0"/>
                <a:ea typeface="+mj-ea"/>
                <a:cs typeface="+mj-cs"/>
              </a:defRPr>
            </a:lvl1pPr>
          </a:lstStyle>
          <a:p>
            <a:pPr rtl="0"/>
            <a:r>
              <a:rPr lang="tr-TR" noProof="0"/>
              <a:t>ANA BAŞLIK STİLİNİ DÜZENLEMEK İÇİN TIKLAYIN</a:t>
            </a:r>
          </a:p>
        </p:txBody>
      </p:sp>
      <p:sp>
        <p:nvSpPr>
          <p:cNvPr id="15" name="Metin Yer Tutucusu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rtlCol="0">
            <a:noAutofit/>
          </a:bodyPr>
          <a:lstStyle>
            <a:lvl1pPr marL="0" indent="0">
              <a:buNone/>
              <a:defRPr sz="1800">
                <a:solidFill>
                  <a:schemeClr val="tx1">
                    <a:lumMod val="75000"/>
                    <a:lumOff val="2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rtl="0"/>
            <a:r>
              <a:rPr lang="tr-TR" noProof="0"/>
              <a:t>Asıl metin stillerini düzenlemek için tıklayın</a:t>
            </a:r>
          </a:p>
        </p:txBody>
      </p:sp>
      <p:sp>
        <p:nvSpPr>
          <p:cNvPr id="7" name="Grafik Yer Tutucusu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rtlCol="0"/>
          <a:lstStyle/>
          <a:p>
            <a:pPr rtl="0"/>
            <a:r>
              <a:rPr lang="tr-TR" noProof="0"/>
              <a:t>Grafik eklemek için simgeye tıklayın</a:t>
            </a:r>
          </a:p>
        </p:txBody>
      </p:sp>
      <p:sp>
        <p:nvSpPr>
          <p:cNvPr id="11" name="Metin Yer Tutucusu 10">
            <a:extLst>
              <a:ext uri="{FF2B5EF4-FFF2-40B4-BE49-F238E27FC236}">
                <a16:creationId xmlns:a16="http://schemas.microsoft.com/office/drawing/2014/main" id="{339C283A-EC40-421C-8A0E-F9A3161C8890}"/>
              </a:ext>
            </a:extLst>
          </p:cNvPr>
          <p:cNvSpPr>
            <a:spLocks noGrp="1"/>
          </p:cNvSpPr>
          <p:nvPr>
            <p:ph type="body" sz="quarter" idx="14" hasCustomPrompt="1"/>
          </p:nvPr>
        </p:nvSpPr>
        <p:spPr>
          <a:xfrm>
            <a:off x="7858125" y="2284624"/>
            <a:ext cx="3147332" cy="306388"/>
          </a:xfrm>
        </p:spPr>
        <p:txBody>
          <a:bodyPr rtlCol="0">
            <a:noAutofit/>
          </a:bodyPr>
          <a:lstStyle>
            <a:lvl1pPr marL="0" indent="0">
              <a:buNone/>
              <a:defRPr sz="1400" cap="all" spc="150" baseline="0">
                <a:solidFill>
                  <a:schemeClr val="tx1">
                    <a:lumMod val="75000"/>
                    <a:lumOff val="25000"/>
                  </a:schemeClr>
                </a:solidFill>
                <a:latin typeface="Arial" panose="020B0604020202020204" pitchFamily="34" charset="0"/>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rtl="0"/>
            <a:r>
              <a:rPr lang="tr-TR" noProof="0"/>
              <a:t>Düzenlemek için tıklayın</a:t>
            </a:r>
          </a:p>
        </p:txBody>
      </p:sp>
      <p:sp>
        <p:nvSpPr>
          <p:cNvPr id="13" name="İçerik Yer Tutucusu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rtlCol="0">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rtl="0"/>
            <a:r>
              <a:rPr lang="tr-TR" noProof="0"/>
              <a:t>İçerik eklemek için tıklayın</a:t>
            </a:r>
          </a:p>
        </p:txBody>
      </p:sp>
      <p:sp>
        <p:nvSpPr>
          <p:cNvPr id="3" name="Tarih Yer Tutucusu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vl1pPr>
          </a:lstStyle>
          <a:p>
            <a:pPr rtl="0"/>
            <a:r>
              <a:rPr lang="tr-TR" noProof="0"/>
              <a:t>20XX</a:t>
            </a:r>
          </a:p>
        </p:txBody>
      </p:sp>
      <p:sp>
        <p:nvSpPr>
          <p:cNvPr id="4" name="Alt Bilgi Yer Tutucusu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vl1pPr>
          </a:lstStyle>
          <a:p>
            <a:pPr rtl="0"/>
            <a:r>
              <a:rPr lang="tr-TR" noProof="0"/>
              <a:t>Sunum Destesi</a:t>
            </a:r>
          </a:p>
        </p:txBody>
      </p:sp>
      <p:sp>
        <p:nvSpPr>
          <p:cNvPr id="5" name="Slayt Numarası Yer Tutucusu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vl1pPr>
          </a:lstStyle>
          <a:p>
            <a:pPr rtl="0"/>
            <a:fld id="{B5CEABB6-07DC-46E8-9B57-56EC44A396E5}" type="slidenum">
              <a:rPr lang="tr-TR" noProof="0" smtClean="0"/>
              <a:t>‹#›</a:t>
            </a:fld>
            <a:endParaRPr lang="tr-TR" noProof="0"/>
          </a:p>
        </p:txBody>
      </p:sp>
    </p:spTree>
    <p:extLst>
      <p:ext uri="{BB962C8B-B14F-4D97-AF65-F5344CB8AC3E}">
        <p14:creationId xmlns:p14="http://schemas.microsoft.com/office/powerpoint/2010/main" val="2290034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aman çizelgesi 2">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solidFill>
                <a:schemeClr val="tx1">
                  <a:lumMod val="75000"/>
                  <a:lumOff val="25000"/>
                </a:schemeClr>
              </a:solidFill>
              <a:latin typeface="Arial" panose="020B0604020202020204" pitchFamily="34" charset="0"/>
            </a:endParaRPr>
          </a:p>
        </p:txBody>
      </p:sp>
      <p:sp>
        <p:nvSpPr>
          <p:cNvPr id="2" name="Başlık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normAutofit/>
          </a:bodyPr>
          <a:lstStyle>
            <a:lvl1pPr algn="l">
              <a:defRPr lang="en-US" sz="2800" kern="1200" spc="150" baseline="0" dirty="0">
                <a:solidFill>
                  <a:schemeClr val="tx1">
                    <a:lumMod val="75000"/>
                    <a:lumOff val="25000"/>
                  </a:schemeClr>
                </a:solidFill>
                <a:latin typeface="Arial" panose="020B0604020202020204" pitchFamily="34" charset="0"/>
                <a:ea typeface="+mj-ea"/>
                <a:cs typeface="+mj-cs"/>
              </a:defRPr>
            </a:lvl1pPr>
          </a:lstStyle>
          <a:p>
            <a:pPr rtl="0"/>
            <a:r>
              <a:rPr lang="tr-TR" noProof="0"/>
              <a:t>ANA BAŞLIK STİLİNİ DÜZENLEMEK İÇİN TIKLAYIN</a:t>
            </a:r>
          </a:p>
        </p:txBody>
      </p:sp>
      <p:sp>
        <p:nvSpPr>
          <p:cNvPr id="6" name="Metin Yer Tutucusu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lumMod val="75000"/>
                    <a:lumOff val="25000"/>
                  </a:schemeClr>
                </a:solidFill>
                <a:latin typeface="Arial" panose="020B0604020202020204" pitchFamily="34" charset="0"/>
              </a:defRPr>
            </a:lvl1pPr>
          </a:lstStyle>
          <a:p>
            <a:pPr lvl="0" rtl="0"/>
            <a:r>
              <a:rPr lang="tr-TR" noProof="0"/>
              <a:t>Yıl</a:t>
            </a:r>
          </a:p>
        </p:txBody>
      </p:sp>
      <p:sp>
        <p:nvSpPr>
          <p:cNvPr id="7" name="Metin Yer Tutucusu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tr-TR" noProof="0"/>
              <a:t>MM</a:t>
            </a:r>
          </a:p>
        </p:txBody>
      </p:sp>
      <p:sp>
        <p:nvSpPr>
          <p:cNvPr id="8" name="Metin Yer Tutucusu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tr-TR" noProof="0"/>
              <a:t>MM</a:t>
            </a:r>
          </a:p>
        </p:txBody>
      </p:sp>
      <p:sp>
        <p:nvSpPr>
          <p:cNvPr id="9" name="Metin Yer Tutucusu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tr-TR" noProof="0"/>
              <a:t>MM</a:t>
            </a:r>
          </a:p>
        </p:txBody>
      </p:sp>
      <p:sp>
        <p:nvSpPr>
          <p:cNvPr id="10" name="Metin Yer Tutucusu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tr-TR" noProof="0"/>
              <a:t>MM</a:t>
            </a:r>
          </a:p>
        </p:txBody>
      </p:sp>
      <p:sp>
        <p:nvSpPr>
          <p:cNvPr id="11" name="Metin Yer Tutucusu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lumMod val="75000"/>
                    <a:lumOff val="25000"/>
                  </a:schemeClr>
                </a:solidFill>
                <a:latin typeface="Arial" panose="020B0604020202020204" pitchFamily="34" charset="0"/>
              </a:defRPr>
            </a:lvl1pPr>
          </a:lstStyle>
          <a:p>
            <a:pPr lvl="0" rtl="0"/>
            <a:r>
              <a:rPr lang="tr-TR" noProof="0"/>
              <a:t>Yıl</a:t>
            </a:r>
          </a:p>
        </p:txBody>
      </p:sp>
      <p:sp>
        <p:nvSpPr>
          <p:cNvPr id="12" name="Metin Yer Tutucusu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tr-TR" noProof="0"/>
              <a:t>MM</a:t>
            </a:r>
          </a:p>
        </p:txBody>
      </p:sp>
      <p:sp>
        <p:nvSpPr>
          <p:cNvPr id="13" name="Metin Yer Tutucusu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tr-TR" noProof="0"/>
              <a:t>MM</a:t>
            </a:r>
          </a:p>
        </p:txBody>
      </p:sp>
      <p:sp>
        <p:nvSpPr>
          <p:cNvPr id="14" name="Metin Yer Tutucusu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tr-TR" noProof="0"/>
              <a:t>MM</a:t>
            </a:r>
          </a:p>
        </p:txBody>
      </p:sp>
      <p:sp>
        <p:nvSpPr>
          <p:cNvPr id="15" name="Metin Yer Tutucusu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tr-TR" noProof="0"/>
              <a:t>MM</a:t>
            </a:r>
          </a:p>
        </p:txBody>
      </p:sp>
      <p:sp>
        <p:nvSpPr>
          <p:cNvPr id="16" name="Metin Yer Tutucusu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tr-TR" noProof="0"/>
              <a:t>MM</a:t>
            </a:r>
          </a:p>
        </p:txBody>
      </p:sp>
      <p:sp>
        <p:nvSpPr>
          <p:cNvPr id="17" name="Metin Yer Tutucusu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tr-TR" noProof="0"/>
              <a:t>MM</a:t>
            </a:r>
          </a:p>
        </p:txBody>
      </p:sp>
      <p:sp>
        <p:nvSpPr>
          <p:cNvPr id="18" name="Metin Yer Tutucusu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tr-TR" noProof="0"/>
              <a:t>MM</a:t>
            </a:r>
          </a:p>
        </p:txBody>
      </p:sp>
      <p:sp>
        <p:nvSpPr>
          <p:cNvPr id="19" name="Metin Yer Tutucusu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tr-TR" noProof="0"/>
              <a:t>MM</a:t>
            </a:r>
          </a:p>
        </p:txBody>
      </p:sp>
      <p:sp>
        <p:nvSpPr>
          <p:cNvPr id="20" name="Metin Yer Tutucusu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tr-TR" noProof="0"/>
              <a:t>MM</a:t>
            </a:r>
          </a:p>
        </p:txBody>
      </p:sp>
      <p:sp>
        <p:nvSpPr>
          <p:cNvPr id="21" name="Metin Yer Tutucusu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tr-TR" noProof="0"/>
              <a:t>MM</a:t>
            </a:r>
          </a:p>
        </p:txBody>
      </p:sp>
      <p:sp>
        <p:nvSpPr>
          <p:cNvPr id="22" name="Metin Yer Tutucusu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tr-TR" noProof="0"/>
              <a:t>MM</a:t>
            </a:r>
          </a:p>
        </p:txBody>
      </p:sp>
      <p:sp>
        <p:nvSpPr>
          <p:cNvPr id="23" name="Metin Yer Tutucusu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tr-TR" noProof="0"/>
              <a:t>MM</a:t>
            </a:r>
          </a:p>
        </p:txBody>
      </p:sp>
      <p:sp>
        <p:nvSpPr>
          <p:cNvPr id="24" name="Metin Yer Tutucusu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tr-TR" noProof="0"/>
              <a:t>MM</a:t>
            </a:r>
          </a:p>
        </p:txBody>
      </p:sp>
      <p:sp>
        <p:nvSpPr>
          <p:cNvPr id="25" name="Metin Yer Tutucusu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tr-TR" noProof="0"/>
              <a:t>MM</a:t>
            </a:r>
          </a:p>
        </p:txBody>
      </p:sp>
      <p:sp>
        <p:nvSpPr>
          <p:cNvPr id="26" name="Metin Yer Tutucusu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tr-TR" noProof="0"/>
              <a:t>MM</a:t>
            </a:r>
          </a:p>
        </p:txBody>
      </p:sp>
      <p:sp>
        <p:nvSpPr>
          <p:cNvPr id="27" name="Metin Yer Tutucusu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tr-TR" noProof="0"/>
              <a:t>MM</a:t>
            </a:r>
          </a:p>
        </p:txBody>
      </p:sp>
      <p:sp>
        <p:nvSpPr>
          <p:cNvPr id="28" name="Metin Yer Tutucusu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tr-TR" noProof="0"/>
              <a:t>MM</a:t>
            </a:r>
          </a:p>
        </p:txBody>
      </p:sp>
      <p:sp>
        <p:nvSpPr>
          <p:cNvPr id="29" name="Metin Yer Tutucusu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tr-TR" noProof="0"/>
              <a:t>MM</a:t>
            </a:r>
          </a:p>
        </p:txBody>
      </p:sp>
      <p:sp>
        <p:nvSpPr>
          <p:cNvPr id="30" name="Metin Yer Tutucusu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tr-TR" noProof="0"/>
              <a:t>MM</a:t>
            </a:r>
          </a:p>
        </p:txBody>
      </p:sp>
      <p:sp>
        <p:nvSpPr>
          <p:cNvPr id="31" name="Metin Yer Tutucusu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tr-TR" noProof="0"/>
              <a:t>MM</a:t>
            </a:r>
          </a:p>
        </p:txBody>
      </p:sp>
      <p:sp>
        <p:nvSpPr>
          <p:cNvPr id="32" name="Dikdörtgen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solidFill>
                <a:schemeClr val="tx1">
                  <a:lumMod val="75000"/>
                  <a:lumOff val="25000"/>
                </a:schemeClr>
              </a:solidFill>
              <a:latin typeface="Arial" panose="020B0604020202020204" pitchFamily="34" charset="0"/>
            </a:endParaRPr>
          </a:p>
        </p:txBody>
      </p:sp>
      <p:sp>
        <p:nvSpPr>
          <p:cNvPr id="36" name="Tarih Yer Tutucusu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rtlCol="0"/>
          <a:lstStyle>
            <a:lvl1pPr>
              <a:defRPr sz="900"/>
            </a:lvl1pPr>
          </a:lstStyle>
          <a:p>
            <a:pPr rtl="0"/>
            <a:r>
              <a:rPr lang="tr-TR" noProof="0"/>
              <a:t>20XX</a:t>
            </a:r>
          </a:p>
        </p:txBody>
      </p:sp>
      <p:sp>
        <p:nvSpPr>
          <p:cNvPr id="37" name="Alt Bilgi Yer Tutucusu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rtlCol="0"/>
          <a:lstStyle>
            <a:lvl1pPr>
              <a:defRPr sz="900"/>
            </a:lvl1pPr>
          </a:lstStyle>
          <a:p>
            <a:pPr rtl="0"/>
            <a:r>
              <a:rPr lang="tr-TR" noProof="0"/>
              <a:t>Sunum Destesi</a:t>
            </a:r>
          </a:p>
        </p:txBody>
      </p:sp>
      <p:sp>
        <p:nvSpPr>
          <p:cNvPr id="38" name="Slayt Numarası Yer Tutucusu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tr-TR" noProof="0" smtClean="0"/>
              <a:t>‹#›</a:t>
            </a:fld>
            <a:endParaRPr lang="tr-TR" noProof="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Yer Tutucusu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rtlCol="0"/>
          <a:lstStyle>
            <a:lvl1pPr>
              <a:defRPr>
                <a:solidFill>
                  <a:schemeClr val="tx1">
                    <a:lumMod val="75000"/>
                    <a:lumOff val="25000"/>
                  </a:schemeClr>
                </a:solidFill>
              </a:defRPr>
            </a:lvl1pPr>
          </a:lstStyle>
          <a:p>
            <a:pPr rtl="0"/>
            <a:r>
              <a:rPr lang="tr-TR" noProof="0"/>
              <a:t>SmartArt grafiği eklemek için simgeye tıklayın</a:t>
            </a:r>
          </a:p>
        </p:txBody>
      </p:sp>
      <p:sp>
        <p:nvSpPr>
          <p:cNvPr id="2" name="Başlık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ctr">
              <a:defRPr lang="en-US" sz="2800" kern="1200" spc="150" baseline="0" dirty="0">
                <a:solidFill>
                  <a:schemeClr val="tx1">
                    <a:lumMod val="75000"/>
                    <a:lumOff val="25000"/>
                  </a:schemeClr>
                </a:solidFill>
                <a:latin typeface="Arial" panose="020B0604020202020204" pitchFamily="34" charset="0"/>
                <a:ea typeface="+mj-ea"/>
                <a:cs typeface="+mj-cs"/>
              </a:defRPr>
            </a:lvl1pPr>
          </a:lstStyle>
          <a:p>
            <a:pPr rtl="0"/>
            <a:r>
              <a:rPr lang="tr-TR" noProof="0"/>
              <a:t>ANA BAŞLIK STİLİNİ DÜZENLEMEK İÇİN TIKLAYIN</a:t>
            </a:r>
          </a:p>
        </p:txBody>
      </p:sp>
      <p:sp>
        <p:nvSpPr>
          <p:cNvPr id="3" name="Tarih Yer Tutucusu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vl1pPr>
          </a:lstStyle>
          <a:p>
            <a:pPr rtl="0"/>
            <a:r>
              <a:rPr lang="tr-TR" noProof="0"/>
              <a:t>20XX</a:t>
            </a:r>
          </a:p>
        </p:txBody>
      </p:sp>
      <p:sp>
        <p:nvSpPr>
          <p:cNvPr id="4" name="Alt Bilgi Yer Tutucusu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vl1pPr>
          </a:lstStyle>
          <a:p>
            <a:pPr rtl="0"/>
            <a:r>
              <a:rPr lang="tr-TR" noProof="0"/>
              <a:t>Sunum Destesi</a:t>
            </a:r>
          </a:p>
        </p:txBody>
      </p:sp>
      <p:cxnSp>
        <p:nvCxnSpPr>
          <p:cNvPr id="10" name="Düz Bağlayıcı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ayt Numarası Yer Tutucusu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vl1pPr>
          </a:lstStyle>
          <a:p>
            <a:pPr rtl="0"/>
            <a:fld id="{B5CEABB6-07DC-46E8-9B57-56EC44A396E5}" type="slidenum">
              <a:rPr lang="tr-TR" noProof="0" smtClean="0"/>
              <a:t>‹#›</a:t>
            </a:fld>
            <a:endParaRPr lang="tr-TR" noProof="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 Kişilik Ekip Slaydı">
    <p:bg>
      <p:bgRef idx="1001">
        <a:schemeClr val="bg1"/>
      </p:bgRef>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Arial" panose="020B0604020202020204" pitchFamily="34" charset="0"/>
                <a:ea typeface="+mj-ea"/>
                <a:cs typeface="+mj-cs"/>
              </a:defRPr>
            </a:lvl1pPr>
          </a:lstStyle>
          <a:p>
            <a:pPr rtl="0"/>
            <a:r>
              <a:rPr lang="tr-TR" noProof="0"/>
              <a:t>ANA BAŞLIK STİLİNİ DÜZENLEMEK İÇİN TIKLAYIN</a:t>
            </a:r>
          </a:p>
        </p:txBody>
      </p:sp>
      <p:sp>
        <p:nvSpPr>
          <p:cNvPr id="11" name="Resim Yer Tutucusu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tr-TR" noProof="0"/>
              <a:t>Resim eklemek için simgeye tıklayın</a:t>
            </a:r>
          </a:p>
        </p:txBody>
      </p:sp>
      <p:sp>
        <p:nvSpPr>
          <p:cNvPr id="17" name="Resim Yer Tutucusu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tr-TR" noProof="0"/>
              <a:t>Resim eklemek için simgeye tıklayın</a:t>
            </a:r>
          </a:p>
        </p:txBody>
      </p:sp>
      <p:sp>
        <p:nvSpPr>
          <p:cNvPr id="18" name="Resim Yer Tutucusu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rtlCol="0">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rtl="0"/>
            <a:r>
              <a:rPr lang="tr-TR" noProof="0"/>
              <a:t>Resim eklemek için simgeye tıklayın</a:t>
            </a:r>
          </a:p>
        </p:txBody>
      </p:sp>
      <p:sp>
        <p:nvSpPr>
          <p:cNvPr id="19" name="Resim Yer Tutucusu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tr-TR" noProof="0"/>
              <a:t>Resim eklemek için simgeye tıklayın</a:t>
            </a:r>
          </a:p>
        </p:txBody>
      </p:sp>
      <p:sp>
        <p:nvSpPr>
          <p:cNvPr id="3" name="Metin Yer Tutucusu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DÜZENLEMEK İÇİN TIKLAYIN</a:t>
            </a:r>
          </a:p>
        </p:txBody>
      </p:sp>
      <p:sp>
        <p:nvSpPr>
          <p:cNvPr id="23" name="Metin Yer Tutucusu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DÜZENLEMEK İÇİN TIKLAYIN</a:t>
            </a:r>
          </a:p>
        </p:txBody>
      </p:sp>
      <p:sp>
        <p:nvSpPr>
          <p:cNvPr id="24" name="Metin Yer Tutucusu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DÜZENLEMEK İÇİN TIKLAYIN</a:t>
            </a:r>
          </a:p>
        </p:txBody>
      </p:sp>
      <p:sp>
        <p:nvSpPr>
          <p:cNvPr id="25" name="Metin Yer Tutucusu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DÜZENLEMEK İÇİN TIKLAYIN</a:t>
            </a:r>
          </a:p>
        </p:txBody>
      </p:sp>
      <p:sp>
        <p:nvSpPr>
          <p:cNvPr id="26" name="Metin Yer Tutucusu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DÜZENLEMEK İÇİN TIKLAYIN</a:t>
            </a:r>
          </a:p>
        </p:txBody>
      </p:sp>
      <p:sp>
        <p:nvSpPr>
          <p:cNvPr id="27" name="Metin Yer Tutucusu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DÜZENLEMEK İÇİN TIKLAYIN</a:t>
            </a:r>
          </a:p>
        </p:txBody>
      </p:sp>
      <p:sp>
        <p:nvSpPr>
          <p:cNvPr id="28" name="Metin Yer Tutucusu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DÜZENLEMEK İÇİN TIKLAYIN</a:t>
            </a:r>
          </a:p>
        </p:txBody>
      </p:sp>
      <p:sp>
        <p:nvSpPr>
          <p:cNvPr id="29" name="Metin Yer Tutucusu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DÜZENLEMEK İÇİN TIKLAYIN</a:t>
            </a:r>
          </a:p>
        </p:txBody>
      </p:sp>
      <p:sp>
        <p:nvSpPr>
          <p:cNvPr id="7" name="Tarih Yer Tutucusu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tr-TR" noProof="0"/>
              <a:t>20XX</a:t>
            </a:r>
          </a:p>
        </p:txBody>
      </p:sp>
      <p:sp>
        <p:nvSpPr>
          <p:cNvPr id="8" name="Alt Bilgi Yer Tutucusu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tr-TR" noProof="0"/>
              <a:t>Sunum Destesi</a:t>
            </a:r>
          </a:p>
        </p:txBody>
      </p:sp>
      <p:sp>
        <p:nvSpPr>
          <p:cNvPr id="9" name="Slayt Numarası Yer Tutucusu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tr-TR" noProof="0" smtClean="0"/>
              <a:t>‹#›</a:t>
            </a:fld>
            <a:endParaRPr lang="tr-TR" noProof="0"/>
          </a:p>
        </p:txBody>
      </p:sp>
      <p:cxnSp>
        <p:nvCxnSpPr>
          <p:cNvPr id="10" name="Düz Bağlayıcı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Düz Bağlayıcı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8 Kişilik Ekip Slaydı">
    <p:bg>
      <p:bgPr>
        <a:solidFill>
          <a:schemeClr val="accent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bg1">
                    <a:lumMod val="75000"/>
                    <a:lumOff val="25000"/>
                  </a:schemeClr>
                </a:solidFill>
                <a:latin typeface="Arial" panose="020B0604020202020204" pitchFamily="34" charset="0"/>
                <a:ea typeface="+mj-ea"/>
                <a:cs typeface="+mj-cs"/>
              </a:defRPr>
            </a:lvl1pPr>
          </a:lstStyle>
          <a:p>
            <a:pPr rtl="0"/>
            <a:r>
              <a:rPr lang="tr-TR" noProof="0"/>
              <a:t>ANA BAŞLIK STİLİNİ DÜZENLEMEK İÇİN TIKLAYIN</a:t>
            </a:r>
          </a:p>
        </p:txBody>
      </p:sp>
      <p:sp>
        <p:nvSpPr>
          <p:cNvPr id="11" name="Resim Yer Tutucusu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tr-TR" noProof="0"/>
              <a:t>Resim eklemek için simgeye tıklayın</a:t>
            </a:r>
          </a:p>
        </p:txBody>
      </p:sp>
      <p:sp>
        <p:nvSpPr>
          <p:cNvPr id="17" name="Resim Yer Tutucusu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tr-TR" noProof="0"/>
              <a:t>Resim eklemek için simgeye tıklayın</a:t>
            </a:r>
          </a:p>
        </p:txBody>
      </p:sp>
      <p:sp>
        <p:nvSpPr>
          <p:cNvPr id="18" name="Resim Yer Tutucusu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rtlCol="0">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rtl="0"/>
            <a:r>
              <a:rPr lang="tr-TR" noProof="0"/>
              <a:t>Resim eklemek için simgeye tıklayın</a:t>
            </a:r>
          </a:p>
        </p:txBody>
      </p:sp>
      <p:sp>
        <p:nvSpPr>
          <p:cNvPr id="19" name="Resim Yer Tutucusu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tr-TR" noProof="0"/>
              <a:t>Resim eklemek için simgeye tıklayın</a:t>
            </a:r>
          </a:p>
        </p:txBody>
      </p:sp>
      <p:sp>
        <p:nvSpPr>
          <p:cNvPr id="3" name="Metin Yer Tutucusu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DÜZENLEMEK İÇİN TIKLAYIN</a:t>
            </a:r>
          </a:p>
        </p:txBody>
      </p:sp>
      <p:sp>
        <p:nvSpPr>
          <p:cNvPr id="26" name="Metin Yer Tutucusu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DÜZENLEMEK İÇİN TIKLAYIN</a:t>
            </a:r>
          </a:p>
        </p:txBody>
      </p:sp>
      <p:sp>
        <p:nvSpPr>
          <p:cNvPr id="23" name="Metin Yer Tutucusu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DÜZENLEMEK İÇİN TIKLAYIN</a:t>
            </a:r>
          </a:p>
        </p:txBody>
      </p:sp>
      <p:sp>
        <p:nvSpPr>
          <p:cNvPr id="27" name="Metin Yer Tutucusu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DÜZENLEMEK İÇİN TIKLAYIN</a:t>
            </a:r>
          </a:p>
        </p:txBody>
      </p:sp>
      <p:sp>
        <p:nvSpPr>
          <p:cNvPr id="24" name="Metin Yer Tutucusu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DÜZENLEMEK İÇİN TIKLAYIN</a:t>
            </a:r>
          </a:p>
        </p:txBody>
      </p:sp>
      <p:sp>
        <p:nvSpPr>
          <p:cNvPr id="28" name="Metin Yer Tutucusu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DÜZENLEMEK İÇİN TIKLAYIN</a:t>
            </a:r>
          </a:p>
        </p:txBody>
      </p:sp>
      <p:sp>
        <p:nvSpPr>
          <p:cNvPr id="25" name="Metin Yer Tutucusu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DÜZENLEMEK İÇİN TIKLAYIN</a:t>
            </a:r>
          </a:p>
        </p:txBody>
      </p:sp>
      <p:sp>
        <p:nvSpPr>
          <p:cNvPr id="29" name="Metin Yer Tutucusu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DÜZENLEMEK İÇİN TIKLAYIN</a:t>
            </a:r>
          </a:p>
        </p:txBody>
      </p:sp>
      <p:sp>
        <p:nvSpPr>
          <p:cNvPr id="55" name="Resim Yer Tutucusu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tr-TR" noProof="0"/>
              <a:t>Resim eklemek için simgeye tıklayın</a:t>
            </a:r>
          </a:p>
        </p:txBody>
      </p:sp>
      <p:sp>
        <p:nvSpPr>
          <p:cNvPr id="56" name="Resim Yer Tutucusu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tr-TR" noProof="0"/>
              <a:t>Resim eklemek için simgeye tıklayın</a:t>
            </a:r>
          </a:p>
        </p:txBody>
      </p:sp>
      <p:sp>
        <p:nvSpPr>
          <p:cNvPr id="57" name="Resim Yer Tutucusu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rtlCol="0">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rtl="0"/>
            <a:r>
              <a:rPr lang="tr-TR" noProof="0"/>
              <a:t>Resim eklemek için simgeye tıklayın</a:t>
            </a:r>
          </a:p>
        </p:txBody>
      </p:sp>
      <p:sp>
        <p:nvSpPr>
          <p:cNvPr id="58" name="Resim Yer Tutucusu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tr-TR" noProof="0"/>
              <a:t>Resim eklemek için simgeye tıklayın</a:t>
            </a:r>
          </a:p>
        </p:txBody>
      </p:sp>
      <p:sp>
        <p:nvSpPr>
          <p:cNvPr id="54" name="Metin Yer Tutucusu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DÜZENLEMEK İÇİN TIKLAYIN</a:t>
            </a:r>
          </a:p>
        </p:txBody>
      </p:sp>
      <p:sp>
        <p:nvSpPr>
          <p:cNvPr id="62" name="Metin Yer Tutucusu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DÜZENLEMEK İÇİN TIKLAYIN</a:t>
            </a:r>
          </a:p>
        </p:txBody>
      </p:sp>
      <p:sp>
        <p:nvSpPr>
          <p:cNvPr id="59" name="Metin Yer Tutucusu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DÜZENLEMEK İÇİN TIKLAYIN</a:t>
            </a:r>
          </a:p>
        </p:txBody>
      </p:sp>
      <p:sp>
        <p:nvSpPr>
          <p:cNvPr id="63" name="Metin Yer Tutucusu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DÜZENLEMEK İÇİN TIKLAYIN</a:t>
            </a:r>
          </a:p>
        </p:txBody>
      </p:sp>
      <p:sp>
        <p:nvSpPr>
          <p:cNvPr id="60" name="Metin Yer Tutucusu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DÜZENLEMEK İÇİN TIKLAYIN</a:t>
            </a:r>
          </a:p>
        </p:txBody>
      </p:sp>
      <p:sp>
        <p:nvSpPr>
          <p:cNvPr id="64" name="Metin Yer Tutucusu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DÜZENLEMEK İÇİN TIKLAYIN</a:t>
            </a:r>
          </a:p>
        </p:txBody>
      </p:sp>
      <p:sp>
        <p:nvSpPr>
          <p:cNvPr id="61" name="Metin Yer Tutucusu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DÜZENLEMEK İÇİN TIKLAYIN</a:t>
            </a:r>
          </a:p>
        </p:txBody>
      </p:sp>
      <p:sp>
        <p:nvSpPr>
          <p:cNvPr id="65" name="Metin Yer Tutucusu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DÜZENLEMEK İÇİN TIKLAYIN</a:t>
            </a:r>
          </a:p>
        </p:txBody>
      </p:sp>
      <p:sp>
        <p:nvSpPr>
          <p:cNvPr id="7" name="Tarih Yer Tutucusu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solidFill>
                  <a:srgbClr val="898989"/>
                </a:solidFill>
              </a:defRPr>
            </a:lvl1pPr>
          </a:lstStyle>
          <a:p>
            <a:pPr rtl="0"/>
            <a:r>
              <a:rPr lang="tr-TR" noProof="0"/>
              <a:t>20XX</a:t>
            </a:r>
          </a:p>
        </p:txBody>
      </p:sp>
      <p:sp>
        <p:nvSpPr>
          <p:cNvPr id="8" name="Alt Bilgi Yer Tutucusu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solidFill>
                  <a:srgbClr val="898989"/>
                </a:solidFill>
              </a:defRPr>
            </a:lvl1pPr>
          </a:lstStyle>
          <a:p>
            <a:pPr rtl="0"/>
            <a:r>
              <a:rPr lang="tr-TR" noProof="0"/>
              <a:t>Sunum Destesi</a:t>
            </a:r>
          </a:p>
        </p:txBody>
      </p:sp>
      <p:sp>
        <p:nvSpPr>
          <p:cNvPr id="9" name="Slayt Numarası Yer Tutucusu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solidFill>
                  <a:srgbClr val="898989"/>
                </a:solidFill>
              </a:defRPr>
            </a:lvl1pPr>
          </a:lstStyle>
          <a:p>
            <a:pPr rtl="0"/>
            <a:fld id="{B5CEABB6-07DC-46E8-9B57-56EC44A396E5}" type="slidenum">
              <a:rPr lang="tr-TR" noProof="0" smtClean="0"/>
              <a:t>‹#›</a:t>
            </a:fld>
            <a:endParaRPr lang="tr-TR" noProof="0"/>
          </a:p>
        </p:txBody>
      </p:sp>
      <p:pic>
        <p:nvPicPr>
          <p:cNvPr id="13" name="Grafik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fik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İçerik">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Arial" panose="020B0604020202020204" pitchFamily="34" charset="0"/>
                <a:ea typeface="+mj-ea"/>
                <a:cs typeface="+mj-cs"/>
              </a:defRPr>
            </a:lvl1pPr>
          </a:lstStyle>
          <a:p>
            <a:pPr rtl="0"/>
            <a:r>
              <a:rPr lang="tr-TR" noProof="0"/>
              <a:t>ANA BAŞLIK STİLİNİ DÜZENLEMEK İÇİN TIKLAYIN</a:t>
            </a:r>
          </a:p>
        </p:txBody>
      </p:sp>
      <p:sp>
        <p:nvSpPr>
          <p:cNvPr id="11" name="İçerik Yer Tutucusu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tr-TR" noProof="0"/>
              <a:t>İçerik eklemek için tıklayın</a:t>
            </a:r>
          </a:p>
        </p:txBody>
      </p:sp>
      <p:sp>
        <p:nvSpPr>
          <p:cNvPr id="3" name="Metin Yer Tutucusu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t>
            </a:r>
          </a:p>
        </p:txBody>
      </p:sp>
      <p:sp>
        <p:nvSpPr>
          <p:cNvPr id="17" name="Metin Yer Tutucusu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DÜZENLEMEK İÇİN TIKLAYIN</a:t>
            </a:r>
          </a:p>
        </p:txBody>
      </p:sp>
      <p:sp>
        <p:nvSpPr>
          <p:cNvPr id="4" name="İçerik Yer Tutucusu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tr-TR" noProof="0"/>
              <a:t>Asıl metin stillerini düzenlemek için tıklayın</a:t>
            </a:r>
          </a:p>
        </p:txBody>
      </p:sp>
      <p:sp>
        <p:nvSpPr>
          <p:cNvPr id="24" name="İçerik Yer Tutucusu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tr-TR" noProof="0"/>
              <a:t>İçerik eklemek için tıklayın</a:t>
            </a:r>
          </a:p>
        </p:txBody>
      </p:sp>
      <p:sp>
        <p:nvSpPr>
          <p:cNvPr id="5" name="Metin Yer Tutucusu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t>
            </a:r>
          </a:p>
        </p:txBody>
      </p:sp>
      <p:sp>
        <p:nvSpPr>
          <p:cNvPr id="18" name="Metin Yer Tutucusu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tr-TR" noProof="0"/>
              <a:t>DÜZENLEMEK İÇİN TIKLAYIN</a:t>
            </a:r>
          </a:p>
        </p:txBody>
      </p:sp>
      <p:sp>
        <p:nvSpPr>
          <p:cNvPr id="6" name="İçerik Yer Tutucusu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tr-TR" noProof="0"/>
              <a:t>Asıl metin stillerini düzenlemek için tıklayın</a:t>
            </a:r>
          </a:p>
        </p:txBody>
      </p:sp>
      <p:sp>
        <p:nvSpPr>
          <p:cNvPr id="25" name="İçerik Yer Tutucusu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tr-TR" noProof="0"/>
              <a:t>İçerik eklemek için tıklayın</a:t>
            </a:r>
          </a:p>
        </p:txBody>
      </p:sp>
      <p:sp>
        <p:nvSpPr>
          <p:cNvPr id="21" name="Metin Yer Tutucusu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t>
            </a:r>
          </a:p>
        </p:txBody>
      </p:sp>
      <p:sp>
        <p:nvSpPr>
          <p:cNvPr id="19" name="Metin Yer Tutucusu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DÜZENLEMEK İÇİN TIKLAYIN</a:t>
            </a:r>
          </a:p>
        </p:txBody>
      </p:sp>
      <p:sp>
        <p:nvSpPr>
          <p:cNvPr id="22" name="İçerik Yer Tutucusu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tr-TR" noProof="0"/>
              <a:t>Asıl metin stillerini düzenlemek için tıklayın</a:t>
            </a:r>
          </a:p>
        </p:txBody>
      </p:sp>
      <p:sp>
        <p:nvSpPr>
          <p:cNvPr id="26" name="İçerik Yer Tutucusu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tr-TR" noProof="0"/>
              <a:t>İçerik eklemek için tıklayın</a:t>
            </a:r>
          </a:p>
        </p:txBody>
      </p:sp>
      <p:sp>
        <p:nvSpPr>
          <p:cNvPr id="14" name="Metin Yer Tutucusu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t>
            </a:r>
          </a:p>
        </p:txBody>
      </p:sp>
      <p:sp>
        <p:nvSpPr>
          <p:cNvPr id="23" name="Metin Yer Tutucusu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DÜZENLEMEK İÇİN TIKLAYIN</a:t>
            </a:r>
          </a:p>
        </p:txBody>
      </p:sp>
      <p:cxnSp>
        <p:nvCxnSpPr>
          <p:cNvPr id="16" name="Düz Bağlayıcı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Düz Bağlayıcı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İçerik Yer Tutucusu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tr-TR" noProof="0"/>
              <a:t>Asıl metin stillerini düzenlemek için tıklayın</a:t>
            </a:r>
          </a:p>
        </p:txBody>
      </p:sp>
      <p:sp>
        <p:nvSpPr>
          <p:cNvPr id="7" name="Tarih Yer Tutucusu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tr-TR" noProof="0"/>
              <a:t>20XX</a:t>
            </a:r>
          </a:p>
        </p:txBody>
      </p:sp>
      <p:sp>
        <p:nvSpPr>
          <p:cNvPr id="8" name="Alt Bilgi Yer Tutucusu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tr-TR" noProof="0"/>
              <a:t>Sunum Destesi</a:t>
            </a:r>
          </a:p>
        </p:txBody>
      </p:sp>
      <p:sp>
        <p:nvSpPr>
          <p:cNvPr id="9" name="Slayt Numarası Yer Tutucusu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tr-TR" noProof="0" smtClean="0"/>
              <a:t>‹#›</a:t>
            </a:fld>
            <a:endParaRPr lang="tr-TR" noProof="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Özet">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rtlCol="0" anchor="b">
            <a:normAutofit/>
          </a:bodyPr>
          <a:lstStyle>
            <a:lvl1pPr>
              <a:defRPr lang="en-US" sz="2800" kern="1200" cap="all" spc="150" baseline="0" dirty="0">
                <a:solidFill>
                  <a:schemeClr val="tx1">
                    <a:lumMod val="75000"/>
                    <a:lumOff val="25000"/>
                  </a:schemeClr>
                </a:solidFill>
                <a:latin typeface="Arial" panose="020B0604020202020204" pitchFamily="34" charset="0"/>
                <a:ea typeface="+mj-ea"/>
                <a:cs typeface="+mj-cs"/>
              </a:defRPr>
            </a:lvl1pPr>
          </a:lstStyle>
          <a:p>
            <a:pPr rtl="0"/>
            <a:r>
              <a:rPr lang="tr-TR" noProof="0"/>
              <a:t>ASIL BAŞLIK STİLİNİ DÜZENLEMEK İÇİN TIKLAYIN</a:t>
            </a:r>
          </a:p>
        </p:txBody>
      </p:sp>
      <p:sp>
        <p:nvSpPr>
          <p:cNvPr id="3" name="Metin Yer Tutucusu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rtlCol="0"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tr-TR" noProof="0"/>
              <a:t>Asıl metin stillerini düzenlemek için tıklayın</a:t>
            </a:r>
          </a:p>
        </p:txBody>
      </p:sp>
      <p:cxnSp>
        <p:nvCxnSpPr>
          <p:cNvPr id="23" name="Düz Bağlayıcı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arih Yer Tutucusu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tr-TR" noProof="0"/>
              <a:t>20XX</a:t>
            </a:r>
          </a:p>
        </p:txBody>
      </p:sp>
      <p:sp>
        <p:nvSpPr>
          <p:cNvPr id="22" name="Alt Bilgi Yer Tutucusu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tr-TR" noProof="0"/>
              <a:t>Sunum Destesi</a:t>
            </a:r>
          </a:p>
        </p:txBody>
      </p:sp>
      <p:sp>
        <p:nvSpPr>
          <p:cNvPr id="24" name="Slayt Numarası Yer Tutucusu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tr-TR" noProof="0" smtClean="0"/>
              <a:t>‹#›</a:t>
            </a:fld>
            <a:endParaRPr lang="tr-TR" noProof="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Gündem">
    <p:bg>
      <p:bgPr>
        <a:solidFill>
          <a:schemeClr val="bg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Başlık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rtlCol="0" anchor="b">
            <a:normAutofit/>
          </a:bodyPr>
          <a:lstStyle>
            <a:lvl1pPr>
              <a:defRPr sz="2800" spc="150" baseline="0">
                <a:solidFill>
                  <a:schemeClr val="tx1">
                    <a:lumMod val="75000"/>
                    <a:lumOff val="25000"/>
                  </a:schemeClr>
                </a:solidFill>
              </a:defRPr>
            </a:lvl1pPr>
          </a:lstStyle>
          <a:p>
            <a:pPr rtl="0"/>
            <a:r>
              <a:rPr lang="tr-TR" noProof="0"/>
              <a:t>ANA BAŞLIK STİLİNİ DÜZENLEMEK İÇİN TIKLAYIN</a:t>
            </a:r>
          </a:p>
        </p:txBody>
      </p:sp>
      <p:sp>
        <p:nvSpPr>
          <p:cNvPr id="3" name="İçerik Yer Tutucusu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rtlCol="0">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rtlCol="0"/>
          <a:lstStyle>
            <a:lvl1pPr>
              <a:defRPr sz="900"/>
            </a:lvl1pPr>
          </a:lstStyle>
          <a:p>
            <a:pPr rtl="0"/>
            <a:r>
              <a:rPr lang="tr-TR" noProof="0"/>
              <a:t>20XX</a:t>
            </a:r>
          </a:p>
        </p:txBody>
      </p:sp>
      <p:sp>
        <p:nvSpPr>
          <p:cNvPr id="5" name="Alt Bilgi Yer Tutucusu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rtlCol="0"/>
          <a:lstStyle>
            <a:lvl1pPr>
              <a:defRPr sz="900"/>
            </a:lvl1pPr>
          </a:lstStyle>
          <a:p>
            <a:pPr rtl="0"/>
            <a:r>
              <a:rPr lang="tr-TR" noProof="0"/>
              <a:t>Sunum Destesi</a:t>
            </a:r>
          </a:p>
        </p:txBody>
      </p:sp>
      <p:sp>
        <p:nvSpPr>
          <p:cNvPr id="6" name="Slayt Numarası Yer Tutucusu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rtlCol="0"/>
          <a:lstStyle>
            <a:lvl1pPr>
              <a:defRPr sz="900"/>
            </a:lvl1pPr>
          </a:lstStyle>
          <a:p>
            <a:pPr rtl="0"/>
            <a:fld id="{B5CEABB6-07DC-46E8-9B57-56EC44A396E5}" type="slidenum">
              <a:rPr lang="tr-TR" noProof="0" smtClean="0"/>
              <a:t>‹#›</a:t>
            </a:fld>
            <a:endParaRPr lang="tr-TR" noProof="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Kapanış">
    <p:bg>
      <p:bgPr>
        <a:solidFill>
          <a:schemeClr val="accent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rtlCol="0" anchor="b">
            <a:noAutofit/>
          </a:bodyPr>
          <a:lstStyle>
            <a:lvl1pPr algn="l">
              <a:defRPr sz="3200" spc="150" baseline="0">
                <a:solidFill>
                  <a:schemeClr val="tx1">
                    <a:lumMod val="75000"/>
                    <a:lumOff val="25000"/>
                  </a:schemeClr>
                </a:solidFill>
              </a:defRPr>
            </a:lvl1pPr>
          </a:lstStyle>
          <a:p>
            <a:pPr rtl="0"/>
            <a:r>
              <a:rPr lang="tr-TR" noProof="0"/>
              <a:t>ANA BAŞLIK STİLİNİ DÜZENLEMEK İÇİN TIKLAYIN</a:t>
            </a:r>
          </a:p>
        </p:txBody>
      </p:sp>
      <p:sp>
        <p:nvSpPr>
          <p:cNvPr id="3" name="Alt Başlık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004161"/>
          </a:xfrm>
        </p:spPr>
        <p:txBody>
          <a:bodyPr rtlCol="0">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pic>
        <p:nvPicPr>
          <p:cNvPr id="6" name="Grafik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Tarih Yer Tutucusu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rtlCol="0"/>
          <a:lstStyle>
            <a:lvl1pPr>
              <a:defRPr sz="900"/>
            </a:lvl1pPr>
          </a:lstStyle>
          <a:p>
            <a:pPr rtl="0"/>
            <a:r>
              <a:rPr lang="tr-TR" noProof="0"/>
              <a:t>20XX</a:t>
            </a:r>
          </a:p>
        </p:txBody>
      </p:sp>
      <p:sp>
        <p:nvSpPr>
          <p:cNvPr id="10" name="Alt Bilgi Yer Tutucusu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rtlCol="0"/>
          <a:lstStyle>
            <a:lvl1pPr>
              <a:defRPr sz="900"/>
            </a:lvl1pPr>
          </a:lstStyle>
          <a:p>
            <a:pPr rtl="0"/>
            <a:r>
              <a:rPr lang="tr-TR" noProof="0"/>
              <a:t>Sunum Destesi</a:t>
            </a:r>
          </a:p>
        </p:txBody>
      </p:sp>
      <p:sp>
        <p:nvSpPr>
          <p:cNvPr id="11" name="Slayt Numarası Yer Tutucusu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rtlCol="0"/>
          <a:lstStyle>
            <a:lvl1pPr>
              <a:defRPr sz="900"/>
            </a:lvl1pPr>
          </a:lstStyle>
          <a:p>
            <a:pPr rtl="0"/>
            <a:fld id="{B5CEABB6-07DC-46E8-9B57-56EC44A396E5}" type="slidenum">
              <a:rPr lang="tr-TR" noProof="0" smtClean="0"/>
              <a:t>‹#›</a:t>
            </a:fld>
            <a:endParaRPr lang="tr-TR" noProof="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Zaman Çizelgesi">
    <p:spTree>
      <p:nvGrpSpPr>
        <p:cNvPr id="1" name=""/>
        <p:cNvGrpSpPr/>
        <p:nvPr/>
      </p:nvGrpSpPr>
      <p:grpSpPr>
        <a:xfrm>
          <a:off x="0" y="0"/>
          <a:ext cx="0" cy="0"/>
          <a:chOff x="0" y="0"/>
          <a:chExt cx="0" cy="0"/>
        </a:xfrm>
      </p:grpSpPr>
      <p:sp>
        <p:nvSpPr>
          <p:cNvPr id="12" name="Grafik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tr-TR" noProof="0">
              <a:latin typeface="Arial" panose="020B0604020202020204" pitchFamily="34" charset="0"/>
            </a:endParaRPr>
          </a:p>
        </p:txBody>
      </p:sp>
      <p:sp>
        <p:nvSpPr>
          <p:cNvPr id="2" name="Başlık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rtlCol="0">
            <a:normAutofit/>
          </a:bodyPr>
          <a:lstStyle>
            <a:lvl1pPr>
              <a:defRPr lang="en-US" sz="2800" kern="1200" cap="all" spc="150" baseline="0" dirty="0">
                <a:solidFill>
                  <a:schemeClr val="tx1">
                    <a:lumMod val="75000"/>
                    <a:lumOff val="25000"/>
                  </a:schemeClr>
                </a:solidFill>
                <a:latin typeface="Arial" panose="020B0604020202020204" pitchFamily="34" charset="0"/>
                <a:ea typeface="+mj-ea"/>
                <a:cs typeface="+mj-cs"/>
              </a:defRPr>
            </a:lvl1pPr>
          </a:lstStyle>
          <a:p>
            <a:pPr rtl="0"/>
            <a:r>
              <a:rPr lang="tr-TR" noProof="0"/>
              <a:t>BAŞLIĞI DÜZENLEMEK İÇİN TIKLAYIN</a:t>
            </a:r>
          </a:p>
        </p:txBody>
      </p:sp>
      <p:sp>
        <p:nvSpPr>
          <p:cNvPr id="16" name="Metin Yer Tutucusu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tr-TR" noProof="0"/>
              <a:t>ASIL METİN STİLLERİNİ DÜZENLEMEK İÇİN TIKLAYIN</a:t>
            </a:r>
          </a:p>
        </p:txBody>
      </p:sp>
      <p:sp>
        <p:nvSpPr>
          <p:cNvPr id="17" name="Metin Yer Tutucusu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tr-TR" noProof="0"/>
              <a:t>ASIL METİN STİLLERİNİ DÜZENLEMEK İÇİN TIKLAYIN</a:t>
            </a:r>
          </a:p>
        </p:txBody>
      </p:sp>
      <p:sp>
        <p:nvSpPr>
          <p:cNvPr id="18" name="Metin Yer Tutucusu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tr-TR" noProof="0"/>
              <a:t>ASIL METİN STİLLERİNİ DÜZENLEMEK İÇİN TIKLAYIN</a:t>
            </a:r>
          </a:p>
        </p:txBody>
      </p:sp>
      <p:sp>
        <p:nvSpPr>
          <p:cNvPr id="19" name="Metin Yer Tutucusu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tr-TR" noProof="0"/>
              <a:t>ASIL METİN STİLLERİNİ DÜZENLEMEK İÇİN TIKLAYIN</a:t>
            </a:r>
          </a:p>
        </p:txBody>
      </p:sp>
      <p:sp>
        <p:nvSpPr>
          <p:cNvPr id="34" name="Metin Yer Tutucusu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tr-TR" noProof="0"/>
              <a:t>Ana metin stilini düzenlemek için tıklayın</a:t>
            </a:r>
          </a:p>
        </p:txBody>
      </p:sp>
      <p:sp>
        <p:nvSpPr>
          <p:cNvPr id="35" name="Metin Yer Tutucusu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tr-TR" noProof="0"/>
              <a:t>Ana metin stilini düzenlemek için tıklayın</a:t>
            </a:r>
          </a:p>
        </p:txBody>
      </p:sp>
      <p:sp>
        <p:nvSpPr>
          <p:cNvPr id="36" name="Metin Yer Tutucusu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tr-TR" noProof="0"/>
              <a:t>Ana metin stilini düzenlemek için tıklayın</a:t>
            </a:r>
          </a:p>
        </p:txBody>
      </p:sp>
      <p:sp>
        <p:nvSpPr>
          <p:cNvPr id="37" name="Metin Yer Tutucusu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tr-TR" noProof="0"/>
              <a:t>Ana metin stilini düzenlemek için tıklayın</a:t>
            </a:r>
          </a:p>
        </p:txBody>
      </p:sp>
      <p:cxnSp>
        <p:nvCxnSpPr>
          <p:cNvPr id="3" name="Düz Bağlayıcı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Düz Bağlayıcı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Düz Bağlayıcı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Düz Bağlayıcı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Tarih Yer Tutucusu 4">
            <a:extLst>
              <a:ext uri="{FF2B5EF4-FFF2-40B4-BE49-F238E27FC236}">
                <a16:creationId xmlns:a16="http://schemas.microsoft.com/office/drawing/2014/main" id="{874DC36F-5D3E-439D-80B5-32633FC34434}"/>
              </a:ext>
            </a:extLst>
          </p:cNvPr>
          <p:cNvSpPr>
            <a:spLocks noGrp="1"/>
          </p:cNvSpPr>
          <p:nvPr>
            <p:ph type="dt" sz="half" idx="10"/>
          </p:nvPr>
        </p:nvSpPr>
        <p:spPr/>
        <p:txBody>
          <a:bodyPr rtlCol="0"/>
          <a:lstStyle>
            <a:lvl1pPr>
              <a:defRPr sz="900">
                <a:solidFill>
                  <a:srgbClr val="898989"/>
                </a:solidFill>
              </a:defRPr>
            </a:lvl1pPr>
          </a:lstStyle>
          <a:p>
            <a:pPr rtl="0"/>
            <a:r>
              <a:rPr lang="tr-TR" noProof="0"/>
              <a:t>20XX</a:t>
            </a:r>
          </a:p>
        </p:txBody>
      </p:sp>
      <p:sp>
        <p:nvSpPr>
          <p:cNvPr id="6" name="Alt Bilgi Yer Tutucusu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rtlCol="0"/>
          <a:lstStyle>
            <a:lvl1pPr algn="l">
              <a:defRPr sz="900"/>
            </a:lvl1pPr>
          </a:lstStyle>
          <a:p>
            <a:pPr rtl="0"/>
            <a:r>
              <a:rPr lang="tr-TR" noProof="0"/>
              <a:t>Sunum Destesi</a:t>
            </a:r>
          </a:p>
        </p:txBody>
      </p:sp>
      <p:sp>
        <p:nvSpPr>
          <p:cNvPr id="7" name="Slayt Numarası Yer Tutucusu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rtlCol="0"/>
          <a:lstStyle>
            <a:lvl1pPr>
              <a:defRPr sz="900"/>
            </a:lvl1pPr>
          </a:lstStyle>
          <a:p>
            <a:pPr rtl="0"/>
            <a:fld id="{B5CEABB6-07DC-46E8-9B57-56EC44A396E5}" type="slidenum">
              <a:rPr lang="tr-TR" noProof="0" smtClean="0"/>
              <a:t>‹#›</a:t>
            </a:fld>
            <a:endParaRPr lang="tr-TR" noProof="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çerik 3 Sütunu">
    <p:bg>
      <p:bgPr>
        <a:solidFill>
          <a:schemeClr val="accent2"/>
        </a:solidFill>
        <a:effectLst/>
      </p:bgPr>
    </p:bg>
    <p:spTree>
      <p:nvGrpSpPr>
        <p:cNvPr id="1" name=""/>
        <p:cNvGrpSpPr/>
        <p:nvPr/>
      </p:nvGrpSpPr>
      <p:grpSpPr>
        <a:xfrm>
          <a:off x="0" y="0"/>
          <a:ext cx="0" cy="0"/>
          <a:chOff x="0" y="0"/>
          <a:chExt cx="0" cy="0"/>
        </a:xfrm>
      </p:grpSpPr>
      <p:sp>
        <p:nvSpPr>
          <p:cNvPr id="14" name="Başlık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Arial" panose="020B0604020202020204" pitchFamily="34" charset="0"/>
                <a:ea typeface="+mj-ea"/>
                <a:cs typeface="+mj-cs"/>
              </a:defRPr>
            </a:lvl1pPr>
          </a:lstStyle>
          <a:p>
            <a:pPr rtl="0"/>
            <a:r>
              <a:rPr lang="tr-TR" noProof="0"/>
              <a:t>ANA BAŞLIK STİLİNİ DÜZENLEMEK İÇİN TIKLAYIN</a:t>
            </a:r>
          </a:p>
        </p:txBody>
      </p:sp>
      <p:sp>
        <p:nvSpPr>
          <p:cNvPr id="15" name="Metin Yer Tutucusu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Arial" panose="020B0604020202020204" pitchFamily="34" charset="0"/>
                <a:ea typeface="+mj-ea"/>
                <a:cs typeface="+mj-cs"/>
              </a:defRPr>
            </a:lvl1pPr>
          </a:lstStyle>
          <a:p>
            <a:pPr lvl="0" rtl="0"/>
            <a:r>
              <a:rPr lang="tr-TR" noProof="0"/>
              <a:t>ALT BAŞLIK EKLEMEK İÇİN TIKLAYIN</a:t>
            </a:r>
          </a:p>
        </p:txBody>
      </p:sp>
      <p:sp>
        <p:nvSpPr>
          <p:cNvPr id="17" name="Metin Yer Tutucusu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tr-TR" noProof="0"/>
              <a:t>Metin eklemek için tıklayın</a:t>
            </a:r>
          </a:p>
        </p:txBody>
      </p:sp>
      <p:sp>
        <p:nvSpPr>
          <p:cNvPr id="31" name="Metin Yer Tutucusu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Arial" panose="020B0604020202020204" pitchFamily="34" charset="0"/>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tr-TR" noProof="0"/>
              <a:t>ALT BAŞLIK EKLEMEK İÇİN TIKLAYIN</a:t>
            </a:r>
          </a:p>
        </p:txBody>
      </p:sp>
      <p:sp>
        <p:nvSpPr>
          <p:cNvPr id="32" name="Metin Yer Tutucusu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tr-TR" noProof="0"/>
              <a:t>Metin eklemek için tıklayın</a:t>
            </a:r>
          </a:p>
        </p:txBody>
      </p:sp>
      <p:sp>
        <p:nvSpPr>
          <p:cNvPr id="33" name="Metin Yer Tutucusu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Arial" panose="020B0604020202020204" pitchFamily="34" charset="0"/>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tr-TR" noProof="0"/>
              <a:t>ALT BAŞLIK EKLEMEK İÇİN TIKLAYIN</a:t>
            </a:r>
          </a:p>
        </p:txBody>
      </p:sp>
      <p:sp>
        <p:nvSpPr>
          <p:cNvPr id="34" name="Metin Yer Tutucusu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tr-TR" noProof="0"/>
              <a:t>Metin eklemek için tıklayın</a:t>
            </a:r>
          </a:p>
        </p:txBody>
      </p:sp>
      <p:sp>
        <p:nvSpPr>
          <p:cNvPr id="12" name="Metin Yer Tutucusu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Arial" panose="020B0604020202020204" pitchFamily="34" charset="0"/>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tr-TR" noProof="0"/>
              <a:t>ALT BAŞLIK EKLEMEK İÇİN TIKLAYIN</a:t>
            </a:r>
          </a:p>
        </p:txBody>
      </p:sp>
      <p:sp>
        <p:nvSpPr>
          <p:cNvPr id="13" name="Metin Yer Tutucusu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tr-TR" noProof="0"/>
              <a:t>Metin eklemek için tıklayın</a:t>
            </a:r>
          </a:p>
        </p:txBody>
      </p:sp>
      <p:sp>
        <p:nvSpPr>
          <p:cNvPr id="3" name="Tarih Yer Tutucusu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p>
            <a:pPr rtl="0"/>
            <a:r>
              <a:rPr lang="tr-TR" noProof="0"/>
              <a:t>20XX</a:t>
            </a:r>
          </a:p>
        </p:txBody>
      </p:sp>
      <p:sp>
        <p:nvSpPr>
          <p:cNvPr id="4" name="Alt Bilgi Yer Tutucusu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tr-TR" noProof="0"/>
              <a:t>Sunum Destesi</a:t>
            </a:r>
          </a:p>
        </p:txBody>
      </p:sp>
      <p:sp>
        <p:nvSpPr>
          <p:cNvPr id="5" name="Slayt Numarası Yer Tutucusu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tr-TR" noProof="0" smtClean="0"/>
              <a:t>‹#›</a:t>
            </a:fld>
            <a:endParaRPr lang="tr-TR" noProof="0"/>
          </a:p>
        </p:txBody>
      </p:sp>
      <p:cxnSp>
        <p:nvCxnSpPr>
          <p:cNvPr id="2" name="Düz Bağlayıcı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Düz Bağlayıcı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fik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çerik 2 Sütunu">
    <p:bg>
      <p:bgPr>
        <a:solidFill>
          <a:schemeClr val="bg1"/>
        </a:solidFill>
        <a:effectLst/>
      </p:bgPr>
    </p:bg>
    <p:spTree>
      <p:nvGrpSpPr>
        <p:cNvPr id="1" name=""/>
        <p:cNvGrpSpPr/>
        <p:nvPr/>
      </p:nvGrpSpPr>
      <p:grpSpPr>
        <a:xfrm>
          <a:off x="0" y="0"/>
          <a:ext cx="0" cy="0"/>
          <a:chOff x="0" y="0"/>
          <a:chExt cx="0" cy="0"/>
        </a:xfrm>
      </p:grpSpPr>
      <p:sp>
        <p:nvSpPr>
          <p:cNvPr id="14" name="Başlık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lumMod val="75000"/>
                    <a:lumOff val="25000"/>
                  </a:schemeClr>
                </a:solidFill>
                <a:latin typeface="Arial" panose="020B0604020202020204" pitchFamily="34" charset="0"/>
                <a:ea typeface="+mj-ea"/>
                <a:cs typeface="+mj-cs"/>
              </a:defRPr>
            </a:lvl1pPr>
          </a:lstStyle>
          <a:p>
            <a:pPr rtl="0"/>
            <a:r>
              <a:rPr lang="tr-TR" noProof="0"/>
              <a:t>ANA BAŞLIK STİLİNİ DÜZENLEMEK İÇİN TIKLAYIN</a:t>
            </a:r>
          </a:p>
        </p:txBody>
      </p:sp>
      <p:sp>
        <p:nvSpPr>
          <p:cNvPr id="15" name="Metin Yer Tutucusu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Arial" panose="020B0604020202020204" pitchFamily="34" charset="0"/>
                <a:ea typeface="+mj-ea"/>
                <a:cs typeface="+mj-cs"/>
              </a:defRPr>
            </a:lvl1pPr>
          </a:lstStyle>
          <a:p>
            <a:pPr lvl="0" rtl="0"/>
            <a:r>
              <a:rPr lang="tr-TR" noProof="0"/>
              <a:t>ALT BAŞLIK EKLEMEK İÇİN TIKLAYIN</a:t>
            </a:r>
          </a:p>
        </p:txBody>
      </p:sp>
      <p:sp>
        <p:nvSpPr>
          <p:cNvPr id="17" name="Metin Yer Tutucusu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tr-TR" noProof="0"/>
              <a:t>Metin eklemek için tıklayın</a:t>
            </a:r>
          </a:p>
        </p:txBody>
      </p:sp>
      <p:sp>
        <p:nvSpPr>
          <p:cNvPr id="16" name="Metin Yer Tutucusu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Arial" panose="020B0604020202020204" pitchFamily="34" charset="0"/>
                <a:ea typeface="+mj-ea"/>
                <a:cs typeface="+mj-cs"/>
              </a:defRPr>
            </a:lvl1pPr>
          </a:lstStyle>
          <a:p>
            <a:pPr lvl="0" rtl="0"/>
            <a:r>
              <a:rPr lang="tr-TR" noProof="0"/>
              <a:t>ALT BAŞLIK EKLEMEK İÇİN TIKLAYIN</a:t>
            </a:r>
          </a:p>
        </p:txBody>
      </p:sp>
      <p:sp>
        <p:nvSpPr>
          <p:cNvPr id="18" name="Metin Yer Tutucusu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tr-TR" noProof="0"/>
              <a:t>Metin eklemek için tıklayın</a:t>
            </a:r>
          </a:p>
        </p:txBody>
      </p:sp>
      <p:sp>
        <p:nvSpPr>
          <p:cNvPr id="19" name="Metin Yer Tutucusu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Arial" panose="020B0604020202020204" pitchFamily="34" charset="0"/>
                <a:ea typeface="+mj-ea"/>
                <a:cs typeface="+mj-cs"/>
              </a:defRPr>
            </a:lvl1pPr>
          </a:lstStyle>
          <a:p>
            <a:pPr lvl="0" rtl="0"/>
            <a:r>
              <a:rPr lang="tr-TR" noProof="0"/>
              <a:t>ALT BAŞLIK EKLEMEK İÇİN TIKLAYIN</a:t>
            </a:r>
          </a:p>
        </p:txBody>
      </p:sp>
      <p:sp>
        <p:nvSpPr>
          <p:cNvPr id="20" name="Metin Yer Tutucusu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tr-TR" noProof="0"/>
              <a:t>Metin eklemek için tıklayın</a:t>
            </a:r>
          </a:p>
        </p:txBody>
      </p:sp>
      <p:sp>
        <p:nvSpPr>
          <p:cNvPr id="23" name="Metin Yer Tutucusu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Arial" panose="020B0604020202020204" pitchFamily="34" charset="0"/>
                <a:ea typeface="+mj-ea"/>
                <a:cs typeface="+mj-cs"/>
              </a:defRPr>
            </a:lvl1pPr>
          </a:lstStyle>
          <a:p>
            <a:pPr lvl="0" rtl="0"/>
            <a:r>
              <a:rPr lang="tr-TR" noProof="0"/>
              <a:t>ALT BAŞLIK EKLEMEK İÇİN TIKLAYIN</a:t>
            </a:r>
          </a:p>
        </p:txBody>
      </p:sp>
      <p:sp>
        <p:nvSpPr>
          <p:cNvPr id="24" name="Metin Yer Tutucusu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tr-TR" noProof="0"/>
              <a:t>Metin eklemek için tıklayın</a:t>
            </a:r>
          </a:p>
        </p:txBody>
      </p:sp>
      <p:sp>
        <p:nvSpPr>
          <p:cNvPr id="3" name="Tarih Yer Tutucusu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rtlCol="0"/>
          <a:lstStyle>
            <a:lvl1pPr>
              <a:defRPr sz="900"/>
            </a:lvl1pPr>
          </a:lstStyle>
          <a:p>
            <a:pPr rtl="0"/>
            <a:r>
              <a:rPr lang="tr-TR" noProof="0"/>
              <a:t>20XX</a:t>
            </a:r>
          </a:p>
        </p:txBody>
      </p:sp>
      <p:sp>
        <p:nvSpPr>
          <p:cNvPr id="4" name="Alt Bilgi Yer Tutucusu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rtlCol="0"/>
          <a:lstStyle>
            <a:lvl1pPr>
              <a:defRPr sz="900"/>
            </a:lvl1pPr>
          </a:lstStyle>
          <a:p>
            <a:pPr rtl="0"/>
            <a:r>
              <a:rPr lang="tr-TR" noProof="0"/>
              <a:t>Sunum Destesi</a:t>
            </a:r>
          </a:p>
        </p:txBody>
      </p:sp>
      <p:sp>
        <p:nvSpPr>
          <p:cNvPr id="5" name="Slayt Numarası Yer Tutucusu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tr-TR" noProof="0" smtClean="0"/>
              <a:pPr/>
              <a:t>‹#›</a:t>
            </a:fld>
            <a:endParaRPr lang="tr-TR" noProof="0"/>
          </a:p>
        </p:txBody>
      </p:sp>
      <p:pic>
        <p:nvPicPr>
          <p:cNvPr id="2" name="Grafik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Giriş">
    <p:bg>
      <p:bgPr>
        <a:solidFill>
          <a:schemeClr val="accent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rtlCol="0" anchor="b">
            <a:normAutofit/>
          </a:bodyPr>
          <a:lstStyle>
            <a:lvl1pPr>
              <a:defRPr lang="en-US" sz="2800" kern="1200" spc="150" baseline="0" dirty="0">
                <a:solidFill>
                  <a:schemeClr val="tx1">
                    <a:lumMod val="75000"/>
                    <a:lumOff val="25000"/>
                  </a:schemeClr>
                </a:solidFill>
                <a:latin typeface="Arial" panose="020B0604020202020204" pitchFamily="34" charset="0"/>
                <a:ea typeface="+mj-ea"/>
                <a:cs typeface="+mj-cs"/>
              </a:defRPr>
            </a:lvl1pPr>
          </a:lstStyle>
          <a:p>
            <a:pPr rtl="0"/>
            <a:r>
              <a:rPr lang="tr-TR" noProof="0"/>
              <a:t>ASIL BAŞLIK STİLİNİ DÜZENLEMEK İÇİN TIKLAYIN</a:t>
            </a:r>
          </a:p>
        </p:txBody>
      </p:sp>
      <p:sp>
        <p:nvSpPr>
          <p:cNvPr id="3" name="Metin Yer Tutucusu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tr-TR" noProof="0"/>
              <a:t>Asıl metin stillerini düzenlemek için tıklayın</a:t>
            </a:r>
          </a:p>
        </p:txBody>
      </p:sp>
      <p:cxnSp>
        <p:nvCxnSpPr>
          <p:cNvPr id="14" name="Düz Bağlayıcı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Düz Bağlayıcı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arih Yer Tutucusu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rtlCol="0"/>
          <a:lstStyle>
            <a:lvl1pPr>
              <a:defRPr sz="900"/>
            </a:lvl1pPr>
          </a:lstStyle>
          <a:p>
            <a:pPr rtl="0"/>
            <a:r>
              <a:rPr lang="tr-TR" noProof="0"/>
              <a:t>20XX</a:t>
            </a:r>
          </a:p>
        </p:txBody>
      </p:sp>
      <p:sp>
        <p:nvSpPr>
          <p:cNvPr id="10" name="Alt Bilgi Yer Tutucusu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rtlCol="0"/>
          <a:lstStyle>
            <a:lvl1pPr>
              <a:defRPr sz="900"/>
            </a:lvl1pPr>
          </a:lstStyle>
          <a:p>
            <a:pPr rtl="0"/>
            <a:r>
              <a:rPr lang="tr-TR" noProof="0"/>
              <a:t>Sunum Destesi</a:t>
            </a:r>
          </a:p>
        </p:txBody>
      </p:sp>
      <p:sp>
        <p:nvSpPr>
          <p:cNvPr id="11" name="Slayt Numarası Yer Tutucusu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tr-TR" noProof="0" smtClean="0"/>
              <a:t>‹#›</a:t>
            </a:fld>
            <a:endParaRPr lang="tr-TR" noProof="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ölüm Sonu">
    <p:bg>
      <p:bgPr>
        <a:solidFill>
          <a:schemeClr val="accent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rtlCol="0" anchor="ctr">
            <a:noAutofit/>
          </a:bodyPr>
          <a:lstStyle>
            <a:lvl1pPr algn="l">
              <a:defRPr sz="3600" spc="150" baseline="0">
                <a:solidFill>
                  <a:schemeClr val="tx1">
                    <a:lumMod val="75000"/>
                    <a:lumOff val="25000"/>
                  </a:schemeClr>
                </a:solidFill>
              </a:defRPr>
            </a:lvl1pPr>
          </a:lstStyle>
          <a:p>
            <a:pPr rtl="0"/>
            <a:r>
              <a:rPr lang="tr-TR" noProof="0"/>
              <a:t>ANA BAŞLIK STİLİNİ DÜZENLEMEK İÇİN TIKLAYIN</a:t>
            </a:r>
          </a:p>
        </p:txBody>
      </p:sp>
      <p:pic>
        <p:nvPicPr>
          <p:cNvPr id="5" name="Grafik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lıntı">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Başlık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Arial" panose="020B0604020202020204" pitchFamily="34" charset="0"/>
                <a:ea typeface="+mj-ea"/>
                <a:cs typeface="+mj-cs"/>
              </a:defRPr>
            </a:lvl1pPr>
          </a:lstStyle>
          <a:p>
            <a:pPr rtl="0"/>
            <a:r>
              <a:rPr lang="tr-TR" noProof="0"/>
              <a:t>ANA BAŞLIK STİLİNİ DÜZENLEMEK İÇİN TIKLAYIN</a:t>
            </a:r>
          </a:p>
        </p:txBody>
      </p:sp>
      <p:cxnSp>
        <p:nvCxnSpPr>
          <p:cNvPr id="9" name="Düz Bağlayıcı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Metin Yer Tutucusu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Arial" panose="020B0604020202020204" pitchFamily="34" charset="0"/>
                <a:ea typeface="+mj-ea"/>
                <a:cs typeface="+mj-cs"/>
              </a:defRPr>
            </a:lvl1pPr>
          </a:lstStyle>
          <a:p>
            <a:pPr lvl="0" rtl="0"/>
            <a:r>
              <a:rPr lang="tr-TR" noProof="0"/>
              <a:t>ALT BAŞLIK EKLEMEK İÇİN TIKLAYIN</a:t>
            </a:r>
          </a:p>
        </p:txBody>
      </p:sp>
      <p:sp>
        <p:nvSpPr>
          <p:cNvPr id="12" name="Metin Yer Tutucusu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tr-TR" noProof="0"/>
              <a:t>Metin eklemek için tıklayın</a:t>
            </a:r>
          </a:p>
        </p:txBody>
      </p:sp>
      <p:sp>
        <p:nvSpPr>
          <p:cNvPr id="13" name="Metin Yer Tutucusu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Arial" panose="020B0604020202020204" pitchFamily="34" charset="0"/>
                <a:ea typeface="+mj-ea"/>
                <a:cs typeface="+mj-cs"/>
              </a:defRPr>
            </a:lvl1pPr>
          </a:lstStyle>
          <a:p>
            <a:pPr lvl="0" rtl="0"/>
            <a:r>
              <a:rPr lang="tr-TR" noProof="0"/>
              <a:t>ALT BAŞLIK EKLEMEK İÇİN TIKLAYIN</a:t>
            </a:r>
          </a:p>
        </p:txBody>
      </p:sp>
      <p:sp>
        <p:nvSpPr>
          <p:cNvPr id="14" name="Metin Yer Tutucusu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tr-TR" noProof="0"/>
              <a:t>Metin eklemek için tıklayın</a:t>
            </a:r>
          </a:p>
        </p:txBody>
      </p:sp>
      <p:sp>
        <p:nvSpPr>
          <p:cNvPr id="15" name="Metin Yer Tutucusu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Arial" panose="020B0604020202020204" pitchFamily="34" charset="0"/>
                <a:ea typeface="+mj-ea"/>
                <a:cs typeface="+mj-cs"/>
              </a:defRPr>
            </a:lvl1pPr>
          </a:lstStyle>
          <a:p>
            <a:pPr lvl="0" rtl="0"/>
            <a:r>
              <a:rPr lang="tr-TR" noProof="0"/>
              <a:t>ALT BAŞLIK EKLEMEK İÇİN TIKLAYIN</a:t>
            </a:r>
          </a:p>
        </p:txBody>
      </p:sp>
      <p:sp>
        <p:nvSpPr>
          <p:cNvPr id="16" name="Metin Yer Tutucusu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tr-TR" noProof="0"/>
              <a:t>Metin eklemek için tıklayın</a:t>
            </a:r>
          </a:p>
        </p:txBody>
      </p:sp>
      <p:sp>
        <p:nvSpPr>
          <p:cNvPr id="17" name="Tarih Yer Tutucusu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rtlCol="0"/>
          <a:lstStyle>
            <a:lvl1pPr>
              <a:defRPr sz="900"/>
            </a:lvl1pPr>
          </a:lstStyle>
          <a:p>
            <a:pPr rtl="0"/>
            <a:r>
              <a:rPr lang="tr-TR" noProof="0"/>
              <a:t>20XX</a:t>
            </a:r>
          </a:p>
        </p:txBody>
      </p:sp>
      <p:sp>
        <p:nvSpPr>
          <p:cNvPr id="18" name="Alt Bilgi Yer Tutucusu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rtlCol="0"/>
          <a:lstStyle>
            <a:lvl1pPr>
              <a:defRPr sz="900"/>
            </a:lvl1pPr>
          </a:lstStyle>
          <a:p>
            <a:pPr rtl="0"/>
            <a:r>
              <a:rPr lang="tr-TR" noProof="0"/>
              <a:t>Sunum Destesi</a:t>
            </a:r>
          </a:p>
        </p:txBody>
      </p:sp>
      <p:sp>
        <p:nvSpPr>
          <p:cNvPr id="19" name="Slayt Numarası Yer Tutucusu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tr-TR" noProof="0" smtClean="0"/>
              <a:pPr/>
              <a:t>‹#›</a:t>
            </a:fld>
            <a:endParaRPr lang="tr-TR" noProof="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Üç İçerik">
    <p:bg>
      <p:bgRef idx="1001">
        <a:schemeClr val="bg1"/>
      </p:bgRef>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Arial" panose="020B0604020202020204" pitchFamily="34" charset="0"/>
                <a:ea typeface="+mj-ea"/>
                <a:cs typeface="+mj-cs"/>
              </a:defRPr>
            </a:lvl1pPr>
          </a:lstStyle>
          <a:p>
            <a:pPr rtl="0"/>
            <a:r>
              <a:rPr lang="tr-TR" noProof="0"/>
              <a:t>ASIL BAŞLIK STİLİNİ DÜZENLEMEK İÇİN TIKLAYIN</a:t>
            </a:r>
          </a:p>
        </p:txBody>
      </p:sp>
      <p:sp>
        <p:nvSpPr>
          <p:cNvPr id="3" name="Metin Yer Tutucusu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ANA METNİ DÜZENLEMEK İÇİN TIKLAYIN</a:t>
            </a:r>
          </a:p>
        </p:txBody>
      </p:sp>
      <p:sp>
        <p:nvSpPr>
          <p:cNvPr id="4" name="İçerik Yer Tutucusu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tr-TR" noProof="0"/>
              <a:t>ANA METNİ DÜZENLEMEK İÇİN TIKLAYIN</a:t>
            </a:r>
          </a:p>
        </p:txBody>
      </p:sp>
      <p:sp>
        <p:nvSpPr>
          <p:cNvPr id="6" name="İçerik Yer Tutucusu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21" name="Metin Yer Tutucusu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Arial" panose="020B0604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ANA METNİ DÜZENLEMEK İÇİN TIKLAYIN</a:t>
            </a:r>
          </a:p>
        </p:txBody>
      </p:sp>
      <p:sp>
        <p:nvSpPr>
          <p:cNvPr id="22" name="İçerik Yer Tutucusu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Tarih Yer Tutucusu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tr-TR" noProof="0"/>
              <a:t>20XX</a:t>
            </a:r>
          </a:p>
        </p:txBody>
      </p:sp>
      <p:sp>
        <p:nvSpPr>
          <p:cNvPr id="8" name="Alt Bilgi Yer Tutucusu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tr-TR" noProof="0"/>
              <a:t>Sunum Destesi</a:t>
            </a:r>
          </a:p>
        </p:txBody>
      </p:sp>
      <p:sp>
        <p:nvSpPr>
          <p:cNvPr id="9" name="Slayt Numarası Yer Tutucusu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tr-TR" noProof="0" smtClean="0"/>
              <a:t>‹#›</a:t>
            </a:fld>
            <a:endParaRPr lang="tr-TR" noProof="0"/>
          </a:p>
        </p:txBody>
      </p:sp>
      <p:cxnSp>
        <p:nvCxnSpPr>
          <p:cNvPr id="16" name="Düz Bağlayıcı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Düz Bağlayıcı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defRPr>
            </a:lvl1pPr>
          </a:lstStyle>
          <a:p>
            <a:r>
              <a:rPr lang="tr-TR" noProof="0"/>
              <a:t>20XX</a:t>
            </a:r>
          </a:p>
        </p:txBody>
      </p:sp>
      <p:sp>
        <p:nvSpPr>
          <p:cNvPr id="5" name="Alt Bilgi Yer Tutucusu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defRPr>
            </a:lvl1pPr>
          </a:lstStyle>
          <a:p>
            <a:r>
              <a:rPr lang="tr-TR" noProof="0"/>
              <a:t>Sunum Destesi</a:t>
            </a:r>
          </a:p>
        </p:txBody>
      </p:sp>
      <p:sp>
        <p:nvSpPr>
          <p:cNvPr id="6" name="Slayt Numarası Yer Tutucusu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defRPr>
            </a:lvl1pPr>
          </a:lstStyle>
          <a:p>
            <a:fld id="{B5CEABB6-07DC-46E8-9B57-56EC44A396E5}" type="slidenum">
              <a:rPr lang="tr-TR" noProof="0" smtClean="0"/>
              <a:pPr/>
              <a:t>‹#›</a:t>
            </a:fld>
            <a:endParaRPr lang="tr-TR" noProof="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701"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1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16.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17.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8.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1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124.png"/><Relationship Id="rId4" Type="http://schemas.openxmlformats.org/officeDocument/2006/relationships/image" Target="../media/image123.png"/></Relationships>
</file>

<file path=ppt/slides/_rels/slide2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126.png"/></Relationships>
</file>

<file path=ppt/slides/_rels/slide2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128.png"/></Relationships>
</file>

<file path=ppt/slides/_rels/slide23.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18" Type="http://schemas.openxmlformats.org/officeDocument/2006/relationships/image" Target="../media/image144.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 Type="http://schemas.openxmlformats.org/officeDocument/2006/relationships/notesSlide" Target="../notesSlides/notesSlide23.xml"/><Relationship Id="rId16" Type="http://schemas.openxmlformats.org/officeDocument/2006/relationships/image" Target="../media/image142.png"/><Relationship Id="rId20" Type="http://schemas.openxmlformats.org/officeDocument/2006/relationships/image" Target="../media/image146.png"/><Relationship Id="rId1" Type="http://schemas.openxmlformats.org/officeDocument/2006/relationships/slideLayout" Target="../slideLayouts/slideLayout15.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141.png"/><Relationship Id="rId10" Type="http://schemas.openxmlformats.org/officeDocument/2006/relationships/image" Target="../media/image136.png"/><Relationship Id="rId19" Type="http://schemas.openxmlformats.org/officeDocument/2006/relationships/image" Target="../media/image145.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s>
</file>

<file path=ppt/slides/_rels/slide2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148.png"/></Relationships>
</file>

<file path=ppt/slides/_rels/slide2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150.png"/></Relationships>
</file>

<file path=ppt/slides/_rels/slide2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152.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15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3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160.png"/></Relationships>
</file>

<file path=ppt/slides/_rels/slide3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2.xml"/><Relationship Id="rId1" Type="http://schemas.openxmlformats.org/officeDocument/2006/relationships/slideLayout" Target="../slideLayouts/slideLayout15.xml"/><Relationship Id="rId5" Type="http://schemas.openxmlformats.org/officeDocument/2006/relationships/image" Target="../media/image163.png"/><Relationship Id="rId4" Type="http://schemas.openxmlformats.org/officeDocument/2006/relationships/image" Target="../media/image162.png"/></Relationships>
</file>

<file path=ppt/slides/_rels/slide3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15.xml"/><Relationship Id="rId5" Type="http://schemas.openxmlformats.org/officeDocument/2006/relationships/image" Target="../media/image166.png"/><Relationship Id="rId4" Type="http://schemas.openxmlformats.org/officeDocument/2006/relationships/image" Target="../media/image165.png"/></Relationships>
</file>

<file path=ppt/slides/_rels/slide3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168.png"/></Relationships>
</file>

<file path=ppt/slides/_rels/slide3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5.xml"/><Relationship Id="rId1" Type="http://schemas.openxmlformats.org/officeDocument/2006/relationships/slideLayout" Target="../slideLayouts/slideLayout15.xml"/><Relationship Id="rId5" Type="http://schemas.openxmlformats.org/officeDocument/2006/relationships/image" Target="../media/image171.png"/><Relationship Id="rId4" Type="http://schemas.openxmlformats.org/officeDocument/2006/relationships/image" Target="../media/image170.png"/></Relationships>
</file>

<file path=ppt/slides/_rels/slide3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notesSlide" Target="../notesSlides/notesSlide38.xml"/><Relationship Id="rId1" Type="http://schemas.openxmlformats.org/officeDocument/2006/relationships/slideLayout" Target="../slideLayouts/slideLayout15.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39.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notesSlide" Target="../notesSlides/notesSlide39.xml"/><Relationship Id="rId1" Type="http://schemas.openxmlformats.org/officeDocument/2006/relationships/slideLayout" Target="../slideLayouts/slideLayout15.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0.xml"/><Relationship Id="rId1" Type="http://schemas.openxmlformats.org/officeDocument/2006/relationships/slideLayout" Target="../slideLayouts/slideLayout15.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4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192.png"/></Relationships>
</file>

<file path=ppt/slides/_rels/slide42.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42.xml"/><Relationship Id="rId1" Type="http://schemas.openxmlformats.org/officeDocument/2006/relationships/slideLayout" Target="../slideLayouts/slideLayout15.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notesSlide" Target="../notesSlides/notesSlide45.xml"/><Relationship Id="rId1" Type="http://schemas.openxmlformats.org/officeDocument/2006/relationships/slideLayout" Target="../slideLayouts/slideLayout15.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4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46.xml"/><Relationship Id="rId1" Type="http://schemas.openxmlformats.org/officeDocument/2006/relationships/slideLayout" Target="../slideLayouts/slideLayout15.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49.xml"/><Relationship Id="rId1" Type="http://schemas.openxmlformats.org/officeDocument/2006/relationships/slideLayout" Target="../slideLayouts/slideLayout15.xml"/><Relationship Id="rId5" Type="http://schemas.openxmlformats.org/officeDocument/2006/relationships/image" Target="../media/image211.png"/><Relationship Id="rId4" Type="http://schemas.openxmlformats.org/officeDocument/2006/relationships/image" Target="../media/image210.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5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50.xml"/><Relationship Id="rId1" Type="http://schemas.openxmlformats.org/officeDocument/2006/relationships/slideLayout" Target="../slideLayouts/slideLayout15.xml"/><Relationship Id="rId4" Type="http://schemas.openxmlformats.org/officeDocument/2006/relationships/image" Target="../media/image213.png"/></Relationships>
</file>

<file path=ppt/slides/_rels/slide5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215.png"/></Relationships>
</file>

<file path=ppt/slides/_rels/slide5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image" Target="../media/image21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219.png"/></Relationships>
</file>

<file path=ppt/slides/_rels/slide5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5.xml"/><Relationship Id="rId1" Type="http://schemas.openxmlformats.org/officeDocument/2006/relationships/slideLayout" Target="../slideLayouts/slideLayout15.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57.xml"/><Relationship Id="rId1" Type="http://schemas.openxmlformats.org/officeDocument/2006/relationships/slideLayout" Target="../slideLayouts/slideLayout15.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5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58.xml"/><Relationship Id="rId1" Type="http://schemas.openxmlformats.org/officeDocument/2006/relationships/slideLayout" Target="../slideLayouts/slideLayout15.xml"/><Relationship Id="rId5" Type="http://schemas.openxmlformats.org/officeDocument/2006/relationships/image" Target="../media/image231.png"/><Relationship Id="rId4" Type="http://schemas.openxmlformats.org/officeDocument/2006/relationships/image" Target="../media/image23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232.png"/><Relationship Id="rId7" Type="http://schemas.openxmlformats.org/officeDocument/2006/relationships/image" Target="../media/image236.png"/><Relationship Id="rId2" Type="http://schemas.openxmlformats.org/officeDocument/2006/relationships/notesSlide" Target="../notesSlides/notesSlide61.xml"/><Relationship Id="rId1" Type="http://schemas.openxmlformats.org/officeDocument/2006/relationships/slideLayout" Target="../slideLayouts/slideLayout15.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6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62.xml"/><Relationship Id="rId1" Type="http://schemas.openxmlformats.org/officeDocument/2006/relationships/slideLayout" Target="../slideLayouts/slideLayout15.xml"/><Relationship Id="rId5" Type="http://schemas.openxmlformats.org/officeDocument/2006/relationships/image" Target="../media/image238.png"/><Relationship Id="rId4" Type="http://schemas.openxmlformats.org/officeDocument/2006/relationships/image" Target="../media/image237.png"/></Relationships>
</file>

<file path=ppt/slides/_rels/slide6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66.xml"/><Relationship Id="rId1" Type="http://schemas.openxmlformats.org/officeDocument/2006/relationships/slideLayout" Target="../slideLayouts/slideLayout15.xml"/><Relationship Id="rId5" Type="http://schemas.openxmlformats.org/officeDocument/2006/relationships/image" Target="../media/image242.png"/><Relationship Id="rId4" Type="http://schemas.openxmlformats.org/officeDocument/2006/relationships/image" Target="../media/image241.png"/></Relationships>
</file>

<file path=ppt/slides/_rels/slide67.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244.png"/><Relationship Id="rId7" Type="http://schemas.openxmlformats.org/officeDocument/2006/relationships/image" Target="../media/image248.png"/><Relationship Id="rId2" Type="http://schemas.openxmlformats.org/officeDocument/2006/relationships/notesSlide" Target="../notesSlides/notesSlide69.xml"/><Relationship Id="rId1" Type="http://schemas.openxmlformats.org/officeDocument/2006/relationships/slideLayout" Target="../slideLayouts/slideLayout15.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70.xml"/><Relationship Id="rId1" Type="http://schemas.openxmlformats.org/officeDocument/2006/relationships/slideLayout" Target="../slideLayouts/slideLayout15.xml"/><Relationship Id="rId5" Type="http://schemas.openxmlformats.org/officeDocument/2006/relationships/image" Target="../media/image251.png"/><Relationship Id="rId4" Type="http://schemas.openxmlformats.org/officeDocument/2006/relationships/image" Target="../media/image250.png"/></Relationships>
</file>

<file path=ppt/slides/_rels/slide71.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74.xml"/><Relationship Id="rId1" Type="http://schemas.openxmlformats.org/officeDocument/2006/relationships/slideLayout" Target="../slideLayouts/slideLayout15.xml"/><Relationship Id="rId4" Type="http://schemas.openxmlformats.org/officeDocument/2006/relationships/image" Target="../media/image254.png"/></Relationships>
</file>

<file path=ppt/slides/_rels/slide7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75.xml"/><Relationship Id="rId1" Type="http://schemas.openxmlformats.org/officeDocument/2006/relationships/slideLayout" Target="../slideLayouts/slideLayout15.xml"/><Relationship Id="rId4" Type="http://schemas.openxmlformats.org/officeDocument/2006/relationships/image" Target="../media/image256.png"/></Relationships>
</file>

<file path=ppt/slides/_rels/slide7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76.xml"/><Relationship Id="rId1" Type="http://schemas.openxmlformats.org/officeDocument/2006/relationships/slideLayout" Target="../slideLayouts/slideLayout15.xml"/><Relationship Id="rId5" Type="http://schemas.openxmlformats.org/officeDocument/2006/relationships/image" Target="../media/image259.png"/><Relationship Id="rId4" Type="http://schemas.openxmlformats.org/officeDocument/2006/relationships/image" Target="../media/image25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hyperlink" Target="https://www.doftdare.com/" TargetMode="External"/><Relationship Id="rId2" Type="http://schemas.openxmlformats.org/officeDocument/2006/relationships/notesSlide" Target="../notesSlides/notesSlide79.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16815C6-3AD0-46E6-A74A-1967BD91AF50}"/>
              </a:ext>
            </a:extLst>
          </p:cNvPr>
          <p:cNvSpPr>
            <a:spLocks noGrp="1"/>
          </p:cNvSpPr>
          <p:nvPr>
            <p:ph type="ctrTitle"/>
          </p:nvPr>
        </p:nvSpPr>
        <p:spPr>
          <a:xfrm>
            <a:off x="1828800" y="5181599"/>
            <a:ext cx="10363200" cy="700547"/>
          </a:xfrm>
        </p:spPr>
        <p:txBody>
          <a:bodyPr rtlCol="0"/>
          <a:lstStyle/>
          <a:p>
            <a:pPr rtl="0"/>
            <a:r>
              <a:rPr lang="en-US" sz="4400" dirty="0">
                <a:solidFill>
                  <a:schemeClr val="tx1"/>
                </a:solidFill>
                <a:latin typeface="Calibri" panose="020F0502020204030204" pitchFamily="34" charset="0"/>
                <a:ea typeface="Calibri" panose="020F0502020204030204" pitchFamily="34" charset="0"/>
                <a:cs typeface="Calibri" panose="020F0502020204030204" pitchFamily="34" charset="0"/>
              </a:rPr>
              <a:t>MACHINE LEARNING and data analysis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CADDC1A5-CAEA-4137-EACC-90640F365CB5}"/>
              </a:ext>
            </a:extLst>
          </p:cNvPr>
          <p:cNvSpPr txBox="1"/>
          <p:nvPr/>
        </p:nvSpPr>
        <p:spPr>
          <a:xfrm>
            <a:off x="323358" y="398801"/>
            <a:ext cx="11134545"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Show the averages of each columns as histograms</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8" name="Resim 7">
            <a:extLst>
              <a:ext uri="{FF2B5EF4-FFF2-40B4-BE49-F238E27FC236}">
                <a16:creationId xmlns:a16="http://schemas.microsoft.com/office/drawing/2014/main" id="{935C5C7A-D8D6-D690-9070-8AFA5EB8CE0F}"/>
              </a:ext>
            </a:extLst>
          </p:cNvPr>
          <p:cNvPicPr>
            <a:picLocks noChangeAspect="1"/>
          </p:cNvPicPr>
          <p:nvPr/>
        </p:nvPicPr>
        <p:blipFill>
          <a:blip r:embed="rId3"/>
          <a:stretch>
            <a:fillRect/>
          </a:stretch>
        </p:blipFill>
        <p:spPr>
          <a:xfrm>
            <a:off x="323357" y="768133"/>
            <a:ext cx="11134545" cy="1509919"/>
          </a:xfrm>
          <a:prstGeom prst="rect">
            <a:avLst/>
          </a:prstGeom>
        </p:spPr>
      </p:pic>
      <p:pic>
        <p:nvPicPr>
          <p:cNvPr id="3074" name="Picture 2">
            <a:extLst>
              <a:ext uri="{FF2B5EF4-FFF2-40B4-BE49-F238E27FC236}">
                <a16:creationId xmlns:a16="http://schemas.microsoft.com/office/drawing/2014/main" id="{59377B6E-30A2-C60C-B835-3EAC59B39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1239" y="1605280"/>
            <a:ext cx="6510762" cy="5108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969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CADDC1A5-CAEA-4137-EACC-90640F365CB5}"/>
              </a:ext>
            </a:extLst>
          </p:cNvPr>
          <p:cNvSpPr txBox="1"/>
          <p:nvPr/>
        </p:nvSpPr>
        <p:spPr>
          <a:xfrm>
            <a:off x="323358" y="398801"/>
            <a:ext cx="11134545"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Used to show the distribution or density of the data set.</a:t>
            </a:r>
          </a:p>
        </p:txBody>
      </p:sp>
      <p:pic>
        <p:nvPicPr>
          <p:cNvPr id="3" name="Resim 2">
            <a:extLst>
              <a:ext uri="{FF2B5EF4-FFF2-40B4-BE49-F238E27FC236}">
                <a16:creationId xmlns:a16="http://schemas.microsoft.com/office/drawing/2014/main" id="{6D1997F4-0F76-875A-0196-29395F1FE76F}"/>
              </a:ext>
            </a:extLst>
          </p:cNvPr>
          <p:cNvPicPr>
            <a:picLocks noChangeAspect="1"/>
          </p:cNvPicPr>
          <p:nvPr/>
        </p:nvPicPr>
        <p:blipFill>
          <a:blip r:embed="rId3"/>
          <a:stretch>
            <a:fillRect/>
          </a:stretch>
        </p:blipFill>
        <p:spPr>
          <a:xfrm>
            <a:off x="427990" y="768134"/>
            <a:ext cx="7324090" cy="1474178"/>
          </a:xfrm>
          <a:prstGeom prst="rect">
            <a:avLst/>
          </a:prstGeom>
        </p:spPr>
      </p:pic>
      <p:pic>
        <p:nvPicPr>
          <p:cNvPr id="4098" name="Picture 2">
            <a:extLst>
              <a:ext uri="{FF2B5EF4-FFF2-40B4-BE49-F238E27FC236}">
                <a16:creationId xmlns:a16="http://schemas.microsoft.com/office/drawing/2014/main" id="{EC822C5D-87B4-079F-553E-B650B008B7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 y="2325092"/>
            <a:ext cx="2895596" cy="22706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F8EC8C6-B9DB-B749-0640-06EF0B1A3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1346" y="2317981"/>
            <a:ext cx="2908095" cy="227064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9F9C7F16-C82D-6D7E-1327-3AB37EF67C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9440" y="2317980"/>
            <a:ext cx="2895597" cy="227064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8B959C5A-9CE7-9D76-3F2A-7B75BCF5D3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85037" y="2317980"/>
            <a:ext cx="2895597" cy="227064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1D6F7D93-5F64-E196-23C2-3068E902EE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76069" y="4563971"/>
            <a:ext cx="2895596" cy="227064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911826E7-2936-CA92-7BEC-0FE1B60A512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71665" y="4577551"/>
            <a:ext cx="2895596" cy="2270647"/>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4C52D330-9FE7-1DD4-5A85-4761A16576E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6320" y="4577551"/>
            <a:ext cx="2908095" cy="2280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006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56B68BB1-BF03-8F25-23AC-4B6509F2E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90" y="20322"/>
            <a:ext cx="2895596" cy="227064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1E63845-9C7E-518A-95A6-71E5C6272C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0088" y="20321"/>
            <a:ext cx="2895597" cy="227064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DE47FE92-73D3-7E81-C75D-91A0E3AC66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5685" y="20321"/>
            <a:ext cx="2895597" cy="227064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CC8A592C-5830-1E44-1D61-EEE4D8EBB3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71282" y="20320"/>
            <a:ext cx="2895598" cy="227064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FA6121C5-8DDE-18CD-4C6B-7C076E27B9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490" y="2290969"/>
            <a:ext cx="2895596" cy="227064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DD8A3A72-760B-0914-AF4A-567B6FB05A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0086" y="2290968"/>
            <a:ext cx="2895596" cy="2270647"/>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a:extLst>
              <a:ext uri="{FF2B5EF4-FFF2-40B4-BE49-F238E27FC236}">
                <a16:creationId xmlns:a16="http://schemas.microsoft.com/office/drawing/2014/main" id="{12C91A4B-760C-ED19-DC89-C958FCA979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75684" y="2290966"/>
            <a:ext cx="2895597" cy="2264133"/>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2D6F9A0C-CC80-3589-74C1-290FA210F95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71278" y="2290967"/>
            <a:ext cx="2895596" cy="2270647"/>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a:extLst>
              <a:ext uri="{FF2B5EF4-FFF2-40B4-BE49-F238E27FC236}">
                <a16:creationId xmlns:a16="http://schemas.microsoft.com/office/drawing/2014/main" id="{8C1FC3E1-03FC-3572-22DF-256D8DC175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4489" y="4555099"/>
            <a:ext cx="2895596" cy="2270647"/>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a:extLst>
              <a:ext uri="{FF2B5EF4-FFF2-40B4-BE49-F238E27FC236}">
                <a16:creationId xmlns:a16="http://schemas.microsoft.com/office/drawing/2014/main" id="{C077F9A7-DF90-3661-4096-3534735766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80080" y="4551840"/>
            <a:ext cx="2895597" cy="2270648"/>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a:extLst>
              <a:ext uri="{FF2B5EF4-FFF2-40B4-BE49-F238E27FC236}">
                <a16:creationId xmlns:a16="http://schemas.microsoft.com/office/drawing/2014/main" id="{05B7885F-9FD0-9041-5286-DE461868D1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83977" y="4573485"/>
            <a:ext cx="2887290" cy="2264134"/>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a:extLst>
              <a:ext uri="{FF2B5EF4-FFF2-40B4-BE49-F238E27FC236}">
                <a16:creationId xmlns:a16="http://schemas.microsoft.com/office/drawing/2014/main" id="{827EA929-B903-7F44-ED99-800445090AA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71267" y="4573485"/>
            <a:ext cx="2895596" cy="2270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929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CADDC1A5-CAEA-4137-EACC-90640F365CB5}"/>
              </a:ext>
            </a:extLst>
          </p:cNvPr>
          <p:cNvSpPr txBox="1"/>
          <p:nvPr/>
        </p:nvSpPr>
        <p:spPr>
          <a:xfrm>
            <a:off x="118702" y="53744"/>
            <a:ext cx="11954595" cy="646331"/>
          </a:xfrm>
          <a:prstGeom prst="rect">
            <a:avLst/>
          </a:prstGeom>
          <a:noFill/>
        </p:spPr>
        <p:txBody>
          <a:bodyPr wrap="square">
            <a:spAutoFit/>
          </a:bodyPr>
          <a:lstStyle/>
          <a:p>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We can use the violin plot to see the relationship of a numerical feature to a categorical target variable.</a:t>
            </a: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Violin plot shows the distribution of the feature for each category and also includes boxplot information.</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819950D4-E5A3-A055-E377-D787EE8841D7}"/>
              </a:ext>
            </a:extLst>
          </p:cNvPr>
          <p:cNvPicPr>
            <a:picLocks noChangeAspect="1"/>
          </p:cNvPicPr>
          <p:nvPr/>
        </p:nvPicPr>
        <p:blipFill>
          <a:blip r:embed="rId3"/>
          <a:stretch>
            <a:fillRect/>
          </a:stretch>
        </p:blipFill>
        <p:spPr>
          <a:xfrm>
            <a:off x="211598" y="662248"/>
            <a:ext cx="10617200" cy="1219200"/>
          </a:xfrm>
          <a:prstGeom prst="rect">
            <a:avLst/>
          </a:prstGeom>
        </p:spPr>
      </p:pic>
      <p:pic>
        <p:nvPicPr>
          <p:cNvPr id="6146" name="Picture 2">
            <a:extLst>
              <a:ext uri="{FF2B5EF4-FFF2-40B4-BE49-F238E27FC236}">
                <a16:creationId xmlns:a16="http://schemas.microsoft.com/office/drawing/2014/main" id="{529E9AB8-640C-4CF2-1A93-FD109A6356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598" y="2043748"/>
            <a:ext cx="2895597" cy="229720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1AA97889-391C-962D-FDA2-83489FA7BB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7195" y="2027426"/>
            <a:ext cx="2895597" cy="23298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3469619-6E3E-E38F-BC11-5DE00D0DDB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2792" y="2060069"/>
            <a:ext cx="2895597" cy="229720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6E10830B-AEA4-B037-E2EE-9091B9C686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8389" y="2060821"/>
            <a:ext cx="2895597" cy="229720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6F1A5FB6-01EC-1989-90E9-5C20D3C57D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598" y="4340955"/>
            <a:ext cx="2895597" cy="2297207"/>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4845D3AA-6DD7-A341-839F-ED14A02CE4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7194" y="4371186"/>
            <a:ext cx="2895597" cy="2269387"/>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a:extLst>
              <a:ext uri="{FF2B5EF4-FFF2-40B4-BE49-F238E27FC236}">
                <a16:creationId xmlns:a16="http://schemas.microsoft.com/office/drawing/2014/main" id="{318DC93E-1BE0-763D-BB34-4FBAA6266D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02791" y="4331547"/>
            <a:ext cx="2895597" cy="2297207"/>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a:extLst>
              <a:ext uri="{FF2B5EF4-FFF2-40B4-BE49-F238E27FC236}">
                <a16:creationId xmlns:a16="http://schemas.microsoft.com/office/drawing/2014/main" id="{52AA503E-F29D-CBAB-DCAB-E1CB14BB826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8387" y="4308312"/>
            <a:ext cx="2895597" cy="232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930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C76C29C-FACD-AF44-1D35-4DDE8D15F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7" y="0"/>
            <a:ext cx="2895597" cy="23298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5AFAD729-C59C-C292-E5C8-0E9D826BA0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4" y="16321"/>
            <a:ext cx="2895597" cy="229720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37752BA7-3C5B-69C9-01B1-C49E2E671D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7634"/>
            <a:ext cx="2895598" cy="229720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26436E0E-AE94-8EF0-FD78-B9D8F0A3CB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1597" y="34143"/>
            <a:ext cx="2895597" cy="2261561"/>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7762629B-7DC9-D914-2745-8C10DC2AA8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7" y="2346171"/>
            <a:ext cx="2895597" cy="2297207"/>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59840E09-4082-334F-DCDF-F85288EA02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0403" y="2346171"/>
            <a:ext cx="2895597" cy="2297207"/>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3606DBF0-C5FE-7A44-CA24-48E006B182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0" y="2346170"/>
            <a:ext cx="2865171" cy="2297208"/>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a:extLst>
              <a:ext uri="{FF2B5EF4-FFF2-40B4-BE49-F238E27FC236}">
                <a16:creationId xmlns:a16="http://schemas.microsoft.com/office/drawing/2014/main" id="{036D00EC-9F74-2922-AE33-CFD0FD95BE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91596" y="2329850"/>
            <a:ext cx="2895598" cy="2329851"/>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a:extLst>
              <a:ext uri="{FF2B5EF4-FFF2-40B4-BE49-F238E27FC236}">
                <a16:creationId xmlns:a16="http://schemas.microsoft.com/office/drawing/2014/main" id="{85C19ED6-05F0-D272-1E85-B1D754A8BF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84470" y="4658314"/>
            <a:ext cx="2668760" cy="2117248"/>
          </a:xfrm>
          <a:prstGeom prst="rect">
            <a:avLst/>
          </a:prstGeom>
          <a:noFill/>
          <a:extLst>
            <a:ext uri="{909E8E84-426E-40DD-AFC4-6F175D3DCCD1}">
              <a14:hiddenFill xmlns:a14="http://schemas.microsoft.com/office/drawing/2010/main">
                <a:solidFill>
                  <a:srgbClr val="FFFFFF"/>
                </a:solidFill>
              </a14:hiddenFill>
            </a:ext>
          </a:extLst>
        </p:spPr>
      </p:pic>
      <p:pic>
        <p:nvPicPr>
          <p:cNvPr id="7188" name="Picture 20">
            <a:extLst>
              <a:ext uri="{FF2B5EF4-FFF2-40B4-BE49-F238E27FC236}">
                <a16:creationId xmlns:a16="http://schemas.microsoft.com/office/drawing/2014/main" id="{C91B8B23-B26F-CBC3-64F6-7A78AC079A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61620" y="4650847"/>
            <a:ext cx="2668760" cy="2117247"/>
          </a:xfrm>
          <a:prstGeom prst="rect">
            <a:avLst/>
          </a:prstGeom>
          <a:noFill/>
          <a:extLst>
            <a:ext uri="{909E8E84-426E-40DD-AFC4-6F175D3DCCD1}">
              <a14:hiddenFill xmlns:a14="http://schemas.microsoft.com/office/drawing/2010/main">
                <a:solidFill>
                  <a:srgbClr val="FFFFFF"/>
                </a:solidFill>
              </a14:hiddenFill>
            </a:ext>
          </a:extLst>
        </p:spPr>
      </p:pic>
      <p:pic>
        <p:nvPicPr>
          <p:cNvPr id="7190" name="Picture 22">
            <a:extLst>
              <a:ext uri="{FF2B5EF4-FFF2-40B4-BE49-F238E27FC236}">
                <a16:creationId xmlns:a16="http://schemas.microsoft.com/office/drawing/2014/main" id="{C82F41E0-FFA7-D4A5-8F80-FBEC3D7DF11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30380" y="4643378"/>
            <a:ext cx="2668761" cy="2132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962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descr="diyagram, metin, ekran görüntüsü, öykü gelişim çizgisi; kumpas; grafiğini çıkarma içeren bir resim&#10;&#10;Açıklama otomatik olarak oluşturuldu">
            <a:extLst>
              <a:ext uri="{FF2B5EF4-FFF2-40B4-BE49-F238E27FC236}">
                <a16:creationId xmlns:a16="http://schemas.microsoft.com/office/drawing/2014/main" id="{C661BC08-DB28-CA51-0D71-96FB690C92DC}"/>
              </a:ext>
            </a:extLst>
          </p:cNvPr>
          <p:cNvPicPr>
            <a:picLocks noChangeAspect="1"/>
          </p:cNvPicPr>
          <p:nvPr/>
        </p:nvPicPr>
        <p:blipFill>
          <a:blip r:embed="rId3"/>
          <a:stretch>
            <a:fillRect/>
          </a:stretch>
        </p:blipFill>
        <p:spPr>
          <a:xfrm>
            <a:off x="51370" y="1494970"/>
            <a:ext cx="3020278" cy="2391933"/>
          </a:xfrm>
          <a:prstGeom prst="rect">
            <a:avLst/>
          </a:prstGeom>
        </p:spPr>
      </p:pic>
      <p:pic>
        <p:nvPicPr>
          <p:cNvPr id="7" name="Resim 6" descr="metin, diyagram, ekran görüntüsü, öykü gelişim çizgisi; kumpas; grafiğini çıkarma içeren bir resim&#10;&#10;Açıklama otomatik olarak oluşturuldu">
            <a:extLst>
              <a:ext uri="{FF2B5EF4-FFF2-40B4-BE49-F238E27FC236}">
                <a16:creationId xmlns:a16="http://schemas.microsoft.com/office/drawing/2014/main" id="{B7D396CC-92A4-5087-177C-8306E7F95F31}"/>
              </a:ext>
            </a:extLst>
          </p:cNvPr>
          <p:cNvPicPr>
            <a:picLocks noChangeAspect="1"/>
          </p:cNvPicPr>
          <p:nvPr/>
        </p:nvPicPr>
        <p:blipFill>
          <a:blip r:embed="rId4"/>
          <a:stretch>
            <a:fillRect/>
          </a:stretch>
        </p:blipFill>
        <p:spPr>
          <a:xfrm>
            <a:off x="3071648" y="1498243"/>
            <a:ext cx="3031963" cy="2388660"/>
          </a:xfrm>
          <a:prstGeom prst="rect">
            <a:avLst/>
          </a:prstGeom>
        </p:spPr>
      </p:pic>
      <p:pic>
        <p:nvPicPr>
          <p:cNvPr id="10" name="Resim 9" descr="metin, diyagram, ekran görüntüsü, öykü gelişim çizgisi; kumpas; grafiğini çıkarma içeren bir resim&#10;&#10;Açıklama otomatik olarak oluşturuldu">
            <a:extLst>
              <a:ext uri="{FF2B5EF4-FFF2-40B4-BE49-F238E27FC236}">
                <a16:creationId xmlns:a16="http://schemas.microsoft.com/office/drawing/2014/main" id="{61C34BBC-658F-E8A3-A0B2-7EBC47BE39F0}"/>
              </a:ext>
            </a:extLst>
          </p:cNvPr>
          <p:cNvPicPr>
            <a:picLocks noChangeAspect="1"/>
          </p:cNvPicPr>
          <p:nvPr/>
        </p:nvPicPr>
        <p:blipFill>
          <a:blip r:embed="rId5"/>
          <a:stretch>
            <a:fillRect/>
          </a:stretch>
        </p:blipFill>
        <p:spPr>
          <a:xfrm>
            <a:off x="6091926" y="1490780"/>
            <a:ext cx="3020278" cy="2396123"/>
          </a:xfrm>
          <a:prstGeom prst="rect">
            <a:avLst/>
          </a:prstGeom>
        </p:spPr>
      </p:pic>
      <p:pic>
        <p:nvPicPr>
          <p:cNvPr id="14" name="Resim 13">
            <a:extLst>
              <a:ext uri="{FF2B5EF4-FFF2-40B4-BE49-F238E27FC236}">
                <a16:creationId xmlns:a16="http://schemas.microsoft.com/office/drawing/2014/main" id="{32BE42EB-776C-22DE-C6F8-C15DD28D10C6}"/>
              </a:ext>
            </a:extLst>
          </p:cNvPr>
          <p:cNvPicPr>
            <a:picLocks noChangeAspect="1"/>
          </p:cNvPicPr>
          <p:nvPr/>
        </p:nvPicPr>
        <p:blipFill>
          <a:blip r:embed="rId6"/>
          <a:stretch>
            <a:fillRect/>
          </a:stretch>
        </p:blipFill>
        <p:spPr>
          <a:xfrm>
            <a:off x="9112204" y="1498243"/>
            <a:ext cx="3020278" cy="2396123"/>
          </a:xfrm>
          <a:prstGeom prst="rect">
            <a:avLst/>
          </a:prstGeom>
        </p:spPr>
      </p:pic>
      <p:pic>
        <p:nvPicPr>
          <p:cNvPr id="18" name="Resim 17">
            <a:extLst>
              <a:ext uri="{FF2B5EF4-FFF2-40B4-BE49-F238E27FC236}">
                <a16:creationId xmlns:a16="http://schemas.microsoft.com/office/drawing/2014/main" id="{51D87B0C-6341-5E21-1232-75FAF151A8E7}"/>
              </a:ext>
            </a:extLst>
          </p:cNvPr>
          <p:cNvPicPr>
            <a:picLocks noChangeAspect="1"/>
          </p:cNvPicPr>
          <p:nvPr/>
        </p:nvPicPr>
        <p:blipFill rotWithShape="1">
          <a:blip r:embed="rId7"/>
          <a:srcRect l="6684"/>
          <a:stretch/>
        </p:blipFill>
        <p:spPr>
          <a:xfrm>
            <a:off x="152400" y="204886"/>
            <a:ext cx="7651761" cy="922100"/>
          </a:xfrm>
          <a:prstGeom prst="rect">
            <a:avLst/>
          </a:prstGeom>
        </p:spPr>
      </p:pic>
      <p:pic>
        <p:nvPicPr>
          <p:cNvPr id="22" name="Resim 21" descr="metin, ekran görüntüsü, diyagram, öykü gelişim çizgisi; kumpas; grafiğini çıkarma içeren bir resim&#10;&#10;Açıklama otomatik olarak oluşturuldu">
            <a:extLst>
              <a:ext uri="{FF2B5EF4-FFF2-40B4-BE49-F238E27FC236}">
                <a16:creationId xmlns:a16="http://schemas.microsoft.com/office/drawing/2014/main" id="{51E45131-E455-5A6E-446E-B0D8E03B323B}"/>
              </a:ext>
            </a:extLst>
          </p:cNvPr>
          <p:cNvPicPr>
            <a:picLocks noChangeAspect="1"/>
          </p:cNvPicPr>
          <p:nvPr/>
        </p:nvPicPr>
        <p:blipFill>
          <a:blip r:embed="rId8"/>
          <a:stretch>
            <a:fillRect/>
          </a:stretch>
        </p:blipFill>
        <p:spPr>
          <a:xfrm>
            <a:off x="51370" y="3894366"/>
            <a:ext cx="3025568" cy="2396123"/>
          </a:xfrm>
          <a:prstGeom prst="rect">
            <a:avLst/>
          </a:prstGeom>
        </p:spPr>
      </p:pic>
      <p:pic>
        <p:nvPicPr>
          <p:cNvPr id="24" name="Resim 23" descr="metin, ekran görüntüsü, diyagram, öykü gelişim çizgisi; kumpas; grafiğini çıkarma içeren bir resim&#10;&#10;Açıklama otomatik olarak oluşturuldu">
            <a:extLst>
              <a:ext uri="{FF2B5EF4-FFF2-40B4-BE49-F238E27FC236}">
                <a16:creationId xmlns:a16="http://schemas.microsoft.com/office/drawing/2014/main" id="{D0B74E8B-22D5-8D92-3613-D2ADA60BD25F}"/>
              </a:ext>
            </a:extLst>
          </p:cNvPr>
          <p:cNvPicPr>
            <a:picLocks noChangeAspect="1"/>
          </p:cNvPicPr>
          <p:nvPr/>
        </p:nvPicPr>
        <p:blipFill>
          <a:blip r:embed="rId9"/>
          <a:stretch>
            <a:fillRect/>
          </a:stretch>
        </p:blipFill>
        <p:spPr>
          <a:xfrm>
            <a:off x="3076938" y="3901829"/>
            <a:ext cx="3020279" cy="2396123"/>
          </a:xfrm>
          <a:prstGeom prst="rect">
            <a:avLst/>
          </a:prstGeom>
        </p:spPr>
      </p:pic>
      <p:pic>
        <p:nvPicPr>
          <p:cNvPr id="26" name="Resim 25" descr="metin, diyagram, ekran görüntüsü, öykü gelişim çizgisi; kumpas; grafiğini çıkarma içeren bir resim&#10;&#10;Açıklama otomatik olarak oluşturuldu">
            <a:extLst>
              <a:ext uri="{FF2B5EF4-FFF2-40B4-BE49-F238E27FC236}">
                <a16:creationId xmlns:a16="http://schemas.microsoft.com/office/drawing/2014/main" id="{08D5F846-7BA3-5E43-593E-0D5C0C89766B}"/>
              </a:ext>
            </a:extLst>
          </p:cNvPr>
          <p:cNvPicPr>
            <a:picLocks noChangeAspect="1"/>
          </p:cNvPicPr>
          <p:nvPr/>
        </p:nvPicPr>
        <p:blipFill>
          <a:blip r:embed="rId10"/>
          <a:stretch>
            <a:fillRect/>
          </a:stretch>
        </p:blipFill>
        <p:spPr>
          <a:xfrm>
            <a:off x="6097217" y="3916755"/>
            <a:ext cx="3020279" cy="2396123"/>
          </a:xfrm>
          <a:prstGeom prst="rect">
            <a:avLst/>
          </a:prstGeom>
        </p:spPr>
      </p:pic>
      <p:pic>
        <p:nvPicPr>
          <p:cNvPr id="28" name="Resim 27" descr="metin, diyagram, ekran görüntüsü, öykü gelişim çizgisi; kumpas; grafiğini çıkarma içeren bir resim&#10;&#10;Açıklama otomatik olarak oluşturuldu">
            <a:extLst>
              <a:ext uri="{FF2B5EF4-FFF2-40B4-BE49-F238E27FC236}">
                <a16:creationId xmlns:a16="http://schemas.microsoft.com/office/drawing/2014/main" id="{2583B5D3-3310-1E23-10D2-2C072D5534CE}"/>
              </a:ext>
            </a:extLst>
          </p:cNvPr>
          <p:cNvPicPr>
            <a:picLocks noChangeAspect="1"/>
          </p:cNvPicPr>
          <p:nvPr/>
        </p:nvPicPr>
        <p:blipFill>
          <a:blip r:embed="rId11"/>
          <a:stretch>
            <a:fillRect/>
          </a:stretch>
        </p:blipFill>
        <p:spPr>
          <a:xfrm>
            <a:off x="9117496" y="3924218"/>
            <a:ext cx="3020279" cy="2396123"/>
          </a:xfrm>
          <a:prstGeom prst="rect">
            <a:avLst/>
          </a:prstGeom>
        </p:spPr>
      </p:pic>
    </p:spTree>
    <p:extLst>
      <p:ext uri="{BB962C8B-B14F-4D97-AF65-F5344CB8AC3E}">
        <p14:creationId xmlns:p14="http://schemas.microsoft.com/office/powerpoint/2010/main" val="1140677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diyagram, ekran görüntüsü, öykü gelişim çizgisi; kumpas; grafiğini çıkarma içeren bir resim&#10;&#10;Açıklama otomatik olarak oluşturuldu">
            <a:extLst>
              <a:ext uri="{FF2B5EF4-FFF2-40B4-BE49-F238E27FC236}">
                <a16:creationId xmlns:a16="http://schemas.microsoft.com/office/drawing/2014/main" id="{25D6CEDC-10C9-F8C1-04FC-B8DE4FD871B3}"/>
              </a:ext>
            </a:extLst>
          </p:cNvPr>
          <p:cNvPicPr>
            <a:picLocks noChangeAspect="1"/>
          </p:cNvPicPr>
          <p:nvPr/>
        </p:nvPicPr>
        <p:blipFill>
          <a:blip r:embed="rId3"/>
          <a:stretch>
            <a:fillRect/>
          </a:stretch>
        </p:blipFill>
        <p:spPr>
          <a:xfrm>
            <a:off x="431515" y="0"/>
            <a:ext cx="2815119" cy="2233361"/>
          </a:xfrm>
          <a:prstGeom prst="rect">
            <a:avLst/>
          </a:prstGeom>
        </p:spPr>
      </p:pic>
      <p:pic>
        <p:nvPicPr>
          <p:cNvPr id="9" name="Resim 8" descr="metin, diyagram, ekran görüntüsü, öykü gelişim çizgisi; kumpas; grafiğini çıkarma içeren bir resim&#10;&#10;Açıklama otomatik olarak oluşturuldu">
            <a:extLst>
              <a:ext uri="{FF2B5EF4-FFF2-40B4-BE49-F238E27FC236}">
                <a16:creationId xmlns:a16="http://schemas.microsoft.com/office/drawing/2014/main" id="{B10C812C-2714-D71B-B13C-61CEC0C8EB1A}"/>
              </a:ext>
            </a:extLst>
          </p:cNvPr>
          <p:cNvPicPr>
            <a:picLocks noChangeAspect="1"/>
          </p:cNvPicPr>
          <p:nvPr/>
        </p:nvPicPr>
        <p:blipFill>
          <a:blip r:embed="rId4"/>
          <a:stretch>
            <a:fillRect/>
          </a:stretch>
        </p:blipFill>
        <p:spPr>
          <a:xfrm>
            <a:off x="3246635" y="0"/>
            <a:ext cx="2815118" cy="2217823"/>
          </a:xfrm>
          <a:prstGeom prst="rect">
            <a:avLst/>
          </a:prstGeom>
        </p:spPr>
      </p:pic>
      <p:pic>
        <p:nvPicPr>
          <p:cNvPr id="12" name="Resim 11" descr="metin, diyagram, ekran görüntüsü, öykü gelişim çizgisi; kumpas; grafiğini çıkarma içeren bir resim&#10;&#10;Açıklama otomatik olarak oluşturuldu">
            <a:extLst>
              <a:ext uri="{FF2B5EF4-FFF2-40B4-BE49-F238E27FC236}">
                <a16:creationId xmlns:a16="http://schemas.microsoft.com/office/drawing/2014/main" id="{88F34E30-C463-DA53-BD89-20971632A58F}"/>
              </a:ext>
            </a:extLst>
          </p:cNvPr>
          <p:cNvPicPr>
            <a:picLocks noChangeAspect="1"/>
          </p:cNvPicPr>
          <p:nvPr/>
        </p:nvPicPr>
        <p:blipFill>
          <a:blip r:embed="rId5"/>
          <a:stretch>
            <a:fillRect/>
          </a:stretch>
        </p:blipFill>
        <p:spPr>
          <a:xfrm>
            <a:off x="6061753" y="0"/>
            <a:ext cx="2810222" cy="2217823"/>
          </a:xfrm>
          <a:prstGeom prst="rect">
            <a:avLst/>
          </a:prstGeom>
        </p:spPr>
      </p:pic>
      <p:pic>
        <p:nvPicPr>
          <p:cNvPr id="15" name="Resim 14" descr="metin, diyagram, ekran görüntüsü, öykü gelişim çizgisi; kumpas; grafiğini çıkarma içeren bir resim&#10;&#10;Açıklama otomatik olarak oluşturuldu">
            <a:extLst>
              <a:ext uri="{FF2B5EF4-FFF2-40B4-BE49-F238E27FC236}">
                <a16:creationId xmlns:a16="http://schemas.microsoft.com/office/drawing/2014/main" id="{B2547691-D584-F5BF-FE0D-C5A2FEC69066}"/>
              </a:ext>
            </a:extLst>
          </p:cNvPr>
          <p:cNvPicPr>
            <a:picLocks noChangeAspect="1"/>
          </p:cNvPicPr>
          <p:nvPr/>
        </p:nvPicPr>
        <p:blipFill>
          <a:blip r:embed="rId6"/>
          <a:stretch>
            <a:fillRect/>
          </a:stretch>
        </p:blipFill>
        <p:spPr>
          <a:xfrm>
            <a:off x="8876871" y="3885"/>
            <a:ext cx="2810222" cy="2229476"/>
          </a:xfrm>
          <a:prstGeom prst="rect">
            <a:avLst/>
          </a:prstGeom>
        </p:spPr>
      </p:pic>
      <p:pic>
        <p:nvPicPr>
          <p:cNvPr id="17" name="Resim 16" descr="metin, diyagram, ekran görüntüsü, öykü gelişim çizgisi; kumpas; grafiğini çıkarma içeren bir resim&#10;&#10;Açıklama otomatik olarak oluşturuldu">
            <a:extLst>
              <a:ext uri="{FF2B5EF4-FFF2-40B4-BE49-F238E27FC236}">
                <a16:creationId xmlns:a16="http://schemas.microsoft.com/office/drawing/2014/main" id="{C5BAAD8A-1D5D-9508-8301-42C9EEB0DDE8}"/>
              </a:ext>
            </a:extLst>
          </p:cNvPr>
          <p:cNvPicPr>
            <a:picLocks noChangeAspect="1"/>
          </p:cNvPicPr>
          <p:nvPr/>
        </p:nvPicPr>
        <p:blipFill>
          <a:blip r:embed="rId7"/>
          <a:stretch>
            <a:fillRect/>
          </a:stretch>
        </p:blipFill>
        <p:spPr>
          <a:xfrm>
            <a:off x="431515" y="2217823"/>
            <a:ext cx="2810222" cy="2229476"/>
          </a:xfrm>
          <a:prstGeom prst="rect">
            <a:avLst/>
          </a:prstGeom>
        </p:spPr>
      </p:pic>
      <p:pic>
        <p:nvPicPr>
          <p:cNvPr id="20" name="Resim 19" descr="metin, ekran görüntüsü, diyagram, öykü gelişim çizgisi; kumpas; grafiğini çıkarma içeren bir resim&#10;&#10;Açıklama otomatik olarak oluşturuldu">
            <a:extLst>
              <a:ext uri="{FF2B5EF4-FFF2-40B4-BE49-F238E27FC236}">
                <a16:creationId xmlns:a16="http://schemas.microsoft.com/office/drawing/2014/main" id="{E90D61C4-D637-67C5-8246-FD42EFD5E12F}"/>
              </a:ext>
            </a:extLst>
          </p:cNvPr>
          <p:cNvPicPr>
            <a:picLocks noChangeAspect="1"/>
          </p:cNvPicPr>
          <p:nvPr/>
        </p:nvPicPr>
        <p:blipFill>
          <a:blip r:embed="rId8"/>
          <a:stretch>
            <a:fillRect/>
          </a:stretch>
        </p:blipFill>
        <p:spPr>
          <a:xfrm>
            <a:off x="3261324" y="2233361"/>
            <a:ext cx="2810222" cy="2229476"/>
          </a:xfrm>
          <a:prstGeom prst="rect">
            <a:avLst/>
          </a:prstGeom>
        </p:spPr>
      </p:pic>
      <p:pic>
        <p:nvPicPr>
          <p:cNvPr id="23" name="Resim 22" descr="metin, ekran görüntüsü, diyagram, öykü gelişim çizgisi; kumpas; grafiğini çıkarma içeren bir resim&#10;&#10;Açıklama otomatik olarak oluşturuldu">
            <a:extLst>
              <a:ext uri="{FF2B5EF4-FFF2-40B4-BE49-F238E27FC236}">
                <a16:creationId xmlns:a16="http://schemas.microsoft.com/office/drawing/2014/main" id="{58332B0B-C296-AE6D-519E-0ECA97540F81}"/>
              </a:ext>
            </a:extLst>
          </p:cNvPr>
          <p:cNvPicPr>
            <a:picLocks noChangeAspect="1"/>
          </p:cNvPicPr>
          <p:nvPr/>
        </p:nvPicPr>
        <p:blipFill>
          <a:blip r:embed="rId9"/>
          <a:stretch>
            <a:fillRect/>
          </a:stretch>
        </p:blipFill>
        <p:spPr>
          <a:xfrm>
            <a:off x="6051959" y="2165311"/>
            <a:ext cx="2810222" cy="2229476"/>
          </a:xfrm>
          <a:prstGeom prst="rect">
            <a:avLst/>
          </a:prstGeom>
        </p:spPr>
      </p:pic>
      <p:pic>
        <p:nvPicPr>
          <p:cNvPr id="27" name="Resim 26" descr="metin, diyagram, ekran görüntüsü, öykü gelişim çizgisi; kumpas; grafiğini çıkarma içeren bir resim&#10;&#10;Açıklama otomatik olarak oluşturuldu">
            <a:extLst>
              <a:ext uri="{FF2B5EF4-FFF2-40B4-BE49-F238E27FC236}">
                <a16:creationId xmlns:a16="http://schemas.microsoft.com/office/drawing/2014/main" id="{6FCF41B6-E16D-7F29-6799-38BE13475FF1}"/>
              </a:ext>
            </a:extLst>
          </p:cNvPr>
          <p:cNvPicPr>
            <a:picLocks noChangeAspect="1"/>
          </p:cNvPicPr>
          <p:nvPr/>
        </p:nvPicPr>
        <p:blipFill>
          <a:blip r:embed="rId10"/>
          <a:stretch>
            <a:fillRect/>
          </a:stretch>
        </p:blipFill>
        <p:spPr>
          <a:xfrm>
            <a:off x="8891561" y="2217823"/>
            <a:ext cx="2810222" cy="2229476"/>
          </a:xfrm>
          <a:prstGeom prst="rect">
            <a:avLst/>
          </a:prstGeom>
        </p:spPr>
      </p:pic>
      <p:pic>
        <p:nvPicPr>
          <p:cNvPr id="30" name="Resim 29" descr="metin, diyagram, ekran görüntüsü, öykü gelişim çizgisi; kumpas; grafiğini çıkarma içeren bir resim&#10;&#10;Açıklama otomatik olarak oluşturuldu">
            <a:extLst>
              <a:ext uri="{FF2B5EF4-FFF2-40B4-BE49-F238E27FC236}">
                <a16:creationId xmlns:a16="http://schemas.microsoft.com/office/drawing/2014/main" id="{EDC4903A-627B-7643-EA06-969E092BA2D2}"/>
              </a:ext>
            </a:extLst>
          </p:cNvPr>
          <p:cNvPicPr>
            <a:picLocks noChangeAspect="1"/>
          </p:cNvPicPr>
          <p:nvPr/>
        </p:nvPicPr>
        <p:blipFill>
          <a:blip r:embed="rId11"/>
          <a:stretch>
            <a:fillRect/>
          </a:stretch>
        </p:blipFill>
        <p:spPr>
          <a:xfrm>
            <a:off x="1880667" y="4462837"/>
            <a:ext cx="2810222" cy="2229476"/>
          </a:xfrm>
          <a:prstGeom prst="rect">
            <a:avLst/>
          </a:prstGeom>
        </p:spPr>
      </p:pic>
      <p:pic>
        <p:nvPicPr>
          <p:cNvPr id="32" name="Resim 31" descr="metin, diyagram, ekran görüntüsü, öykü gelişim çizgisi; kumpas; grafiğini çıkarma içeren bir resim&#10;&#10;Açıklama otomatik olarak oluşturuldu">
            <a:extLst>
              <a:ext uri="{FF2B5EF4-FFF2-40B4-BE49-F238E27FC236}">
                <a16:creationId xmlns:a16="http://schemas.microsoft.com/office/drawing/2014/main" id="{798FC655-8180-2573-81A7-408838AA55A2}"/>
              </a:ext>
            </a:extLst>
          </p:cNvPr>
          <p:cNvPicPr>
            <a:picLocks noChangeAspect="1"/>
          </p:cNvPicPr>
          <p:nvPr/>
        </p:nvPicPr>
        <p:blipFill>
          <a:blip r:embed="rId12"/>
          <a:stretch>
            <a:fillRect/>
          </a:stretch>
        </p:blipFill>
        <p:spPr>
          <a:xfrm>
            <a:off x="4690889" y="4478375"/>
            <a:ext cx="2810222" cy="2229476"/>
          </a:xfrm>
          <a:prstGeom prst="rect">
            <a:avLst/>
          </a:prstGeom>
        </p:spPr>
      </p:pic>
      <p:pic>
        <p:nvPicPr>
          <p:cNvPr id="34" name="Resim 33" descr="metin, ekran görüntüsü, diyagram, öykü gelişim çizgisi; kumpas; grafiğini çıkarma içeren bir resim&#10;&#10;Açıklama otomatik olarak oluşturuldu">
            <a:extLst>
              <a:ext uri="{FF2B5EF4-FFF2-40B4-BE49-F238E27FC236}">
                <a16:creationId xmlns:a16="http://schemas.microsoft.com/office/drawing/2014/main" id="{EA2389DC-5529-098C-A1E2-7473200C1A93}"/>
              </a:ext>
            </a:extLst>
          </p:cNvPr>
          <p:cNvPicPr>
            <a:picLocks noChangeAspect="1"/>
          </p:cNvPicPr>
          <p:nvPr/>
        </p:nvPicPr>
        <p:blipFill>
          <a:blip r:embed="rId13"/>
          <a:stretch>
            <a:fillRect/>
          </a:stretch>
        </p:blipFill>
        <p:spPr>
          <a:xfrm>
            <a:off x="7501111" y="4478375"/>
            <a:ext cx="2810222" cy="2229476"/>
          </a:xfrm>
          <a:prstGeom prst="rect">
            <a:avLst/>
          </a:prstGeom>
        </p:spPr>
      </p:pic>
    </p:spTree>
    <p:extLst>
      <p:ext uri="{BB962C8B-B14F-4D97-AF65-F5344CB8AC3E}">
        <p14:creationId xmlns:p14="http://schemas.microsoft.com/office/powerpoint/2010/main" val="1772184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çizgi, yazı tipi içeren bir resim&#10;&#10;Açıklama otomatik olarak oluşturuldu">
            <a:extLst>
              <a:ext uri="{FF2B5EF4-FFF2-40B4-BE49-F238E27FC236}">
                <a16:creationId xmlns:a16="http://schemas.microsoft.com/office/drawing/2014/main" id="{ADAEC08A-0CF1-1A85-F470-2F7271994C41}"/>
              </a:ext>
            </a:extLst>
          </p:cNvPr>
          <p:cNvPicPr>
            <a:picLocks noChangeAspect="1"/>
          </p:cNvPicPr>
          <p:nvPr/>
        </p:nvPicPr>
        <p:blipFill>
          <a:blip r:embed="rId3"/>
          <a:stretch>
            <a:fillRect/>
          </a:stretch>
        </p:blipFill>
        <p:spPr>
          <a:xfrm>
            <a:off x="115896" y="1565051"/>
            <a:ext cx="2989780" cy="2388660"/>
          </a:xfrm>
          <a:prstGeom prst="rect">
            <a:avLst/>
          </a:prstGeom>
        </p:spPr>
      </p:pic>
      <p:pic>
        <p:nvPicPr>
          <p:cNvPr id="6" name="Resim 5" descr="metin, ekran görüntüsü, çizgi, öykü gelişim çizgisi; kumpas; grafiğini çıkarma içeren bir resim&#10;&#10;Açıklama otomatik olarak oluşturuldu">
            <a:extLst>
              <a:ext uri="{FF2B5EF4-FFF2-40B4-BE49-F238E27FC236}">
                <a16:creationId xmlns:a16="http://schemas.microsoft.com/office/drawing/2014/main" id="{1CC8380B-AC19-8EF5-F19C-731F6D38A994}"/>
              </a:ext>
            </a:extLst>
          </p:cNvPr>
          <p:cNvPicPr>
            <a:picLocks noChangeAspect="1"/>
          </p:cNvPicPr>
          <p:nvPr/>
        </p:nvPicPr>
        <p:blipFill>
          <a:blip r:embed="rId4"/>
          <a:stretch>
            <a:fillRect/>
          </a:stretch>
        </p:blipFill>
        <p:spPr>
          <a:xfrm>
            <a:off x="3105676" y="1565051"/>
            <a:ext cx="3010872" cy="2388660"/>
          </a:xfrm>
          <a:prstGeom prst="rect">
            <a:avLst/>
          </a:prstGeom>
        </p:spPr>
      </p:pic>
      <p:pic>
        <p:nvPicPr>
          <p:cNvPr id="9" name="Resim 8" descr="metin, ekran görüntüsü, sayı, numara, çizgi içeren bir resim&#10;&#10;Açıklama otomatik olarak oluşturuldu">
            <a:extLst>
              <a:ext uri="{FF2B5EF4-FFF2-40B4-BE49-F238E27FC236}">
                <a16:creationId xmlns:a16="http://schemas.microsoft.com/office/drawing/2014/main" id="{826837F3-568D-B9C0-DD1A-E8875B5577FF}"/>
              </a:ext>
            </a:extLst>
          </p:cNvPr>
          <p:cNvPicPr>
            <a:picLocks noChangeAspect="1"/>
          </p:cNvPicPr>
          <p:nvPr/>
        </p:nvPicPr>
        <p:blipFill>
          <a:blip r:embed="rId5"/>
          <a:stretch>
            <a:fillRect/>
          </a:stretch>
        </p:blipFill>
        <p:spPr>
          <a:xfrm>
            <a:off x="6116548" y="1565051"/>
            <a:ext cx="2989780" cy="2388660"/>
          </a:xfrm>
          <a:prstGeom prst="rect">
            <a:avLst/>
          </a:prstGeom>
        </p:spPr>
      </p:pic>
      <p:pic>
        <p:nvPicPr>
          <p:cNvPr id="11" name="Resim 10" descr="metin, ekran görüntüsü, sayı, numara, çizgi içeren bir resim&#10;&#10;Açıklama otomatik olarak oluşturuldu">
            <a:extLst>
              <a:ext uri="{FF2B5EF4-FFF2-40B4-BE49-F238E27FC236}">
                <a16:creationId xmlns:a16="http://schemas.microsoft.com/office/drawing/2014/main" id="{4C8641C1-7718-BDE9-BD7C-4C90EE8F256D}"/>
              </a:ext>
            </a:extLst>
          </p:cNvPr>
          <p:cNvPicPr>
            <a:picLocks noChangeAspect="1"/>
          </p:cNvPicPr>
          <p:nvPr/>
        </p:nvPicPr>
        <p:blipFill>
          <a:blip r:embed="rId6"/>
          <a:stretch>
            <a:fillRect/>
          </a:stretch>
        </p:blipFill>
        <p:spPr>
          <a:xfrm>
            <a:off x="9106328" y="1565051"/>
            <a:ext cx="2989780" cy="2388660"/>
          </a:xfrm>
          <a:prstGeom prst="rect">
            <a:avLst/>
          </a:prstGeom>
        </p:spPr>
      </p:pic>
      <p:pic>
        <p:nvPicPr>
          <p:cNvPr id="13" name="Resim 12">
            <a:extLst>
              <a:ext uri="{FF2B5EF4-FFF2-40B4-BE49-F238E27FC236}">
                <a16:creationId xmlns:a16="http://schemas.microsoft.com/office/drawing/2014/main" id="{B811ED76-5401-8B33-76B1-6F5FD5617C87}"/>
              </a:ext>
            </a:extLst>
          </p:cNvPr>
          <p:cNvPicPr>
            <a:picLocks noChangeAspect="1"/>
          </p:cNvPicPr>
          <p:nvPr/>
        </p:nvPicPr>
        <p:blipFill rotWithShape="1">
          <a:blip r:embed="rId7"/>
          <a:srcRect l="6789"/>
          <a:stretch/>
        </p:blipFill>
        <p:spPr>
          <a:xfrm>
            <a:off x="294640" y="102742"/>
            <a:ext cx="7671513" cy="1303133"/>
          </a:xfrm>
          <a:prstGeom prst="rect">
            <a:avLst/>
          </a:prstGeom>
        </p:spPr>
      </p:pic>
      <p:pic>
        <p:nvPicPr>
          <p:cNvPr id="15" name="Resim 14" descr="metin, ekran görüntüsü, sayı, numara, çizgi içeren bir resim&#10;&#10;Açıklama otomatik olarak oluşturuldu">
            <a:extLst>
              <a:ext uri="{FF2B5EF4-FFF2-40B4-BE49-F238E27FC236}">
                <a16:creationId xmlns:a16="http://schemas.microsoft.com/office/drawing/2014/main" id="{EF4AFE77-1ECC-2434-EDD3-BD245BA693CB}"/>
              </a:ext>
            </a:extLst>
          </p:cNvPr>
          <p:cNvPicPr>
            <a:picLocks noChangeAspect="1"/>
          </p:cNvPicPr>
          <p:nvPr/>
        </p:nvPicPr>
        <p:blipFill>
          <a:blip r:embed="rId8"/>
          <a:stretch>
            <a:fillRect/>
          </a:stretch>
        </p:blipFill>
        <p:spPr>
          <a:xfrm>
            <a:off x="115896" y="3953711"/>
            <a:ext cx="2989780" cy="2384455"/>
          </a:xfrm>
          <a:prstGeom prst="rect">
            <a:avLst/>
          </a:prstGeom>
        </p:spPr>
      </p:pic>
      <p:pic>
        <p:nvPicPr>
          <p:cNvPr id="17" name="Resim 16" descr="metin, ekran görüntüsü, ekran, görüntüleme, sayı, numara içeren bir resim&#10;&#10;Açıklama otomatik olarak oluşturuldu">
            <a:extLst>
              <a:ext uri="{FF2B5EF4-FFF2-40B4-BE49-F238E27FC236}">
                <a16:creationId xmlns:a16="http://schemas.microsoft.com/office/drawing/2014/main" id="{625C7001-357B-04B8-AA46-DF974F9A5FEA}"/>
              </a:ext>
            </a:extLst>
          </p:cNvPr>
          <p:cNvPicPr>
            <a:picLocks noChangeAspect="1"/>
          </p:cNvPicPr>
          <p:nvPr/>
        </p:nvPicPr>
        <p:blipFill>
          <a:blip r:embed="rId9"/>
          <a:stretch>
            <a:fillRect/>
          </a:stretch>
        </p:blipFill>
        <p:spPr>
          <a:xfrm>
            <a:off x="3085673" y="3949506"/>
            <a:ext cx="2989780" cy="2388660"/>
          </a:xfrm>
          <a:prstGeom prst="rect">
            <a:avLst/>
          </a:prstGeom>
        </p:spPr>
      </p:pic>
      <p:pic>
        <p:nvPicPr>
          <p:cNvPr id="19" name="Resim 18" descr="metin, ekran görüntüsü, çizgi, sayı, numara içeren bir resim&#10;&#10;Açıklama otomatik olarak oluşturuldu">
            <a:extLst>
              <a:ext uri="{FF2B5EF4-FFF2-40B4-BE49-F238E27FC236}">
                <a16:creationId xmlns:a16="http://schemas.microsoft.com/office/drawing/2014/main" id="{69FDDC19-138E-6530-EDB4-886D083C77D6}"/>
              </a:ext>
            </a:extLst>
          </p:cNvPr>
          <p:cNvPicPr>
            <a:picLocks noChangeAspect="1"/>
          </p:cNvPicPr>
          <p:nvPr/>
        </p:nvPicPr>
        <p:blipFill>
          <a:blip r:embed="rId10"/>
          <a:stretch>
            <a:fillRect/>
          </a:stretch>
        </p:blipFill>
        <p:spPr>
          <a:xfrm>
            <a:off x="6136551" y="3958779"/>
            <a:ext cx="2989780" cy="2388660"/>
          </a:xfrm>
          <a:prstGeom prst="rect">
            <a:avLst/>
          </a:prstGeom>
        </p:spPr>
      </p:pic>
      <p:pic>
        <p:nvPicPr>
          <p:cNvPr id="21" name="Resim 20" descr="metin, ekran görüntüsü, çizgi, öykü gelişim çizgisi; kumpas; grafiğini çıkarma içeren bir resim&#10;&#10;Açıklama otomatik olarak oluşturuldu">
            <a:extLst>
              <a:ext uri="{FF2B5EF4-FFF2-40B4-BE49-F238E27FC236}">
                <a16:creationId xmlns:a16="http://schemas.microsoft.com/office/drawing/2014/main" id="{E4D830D7-8456-C818-97B7-2655BA28929F}"/>
              </a:ext>
            </a:extLst>
          </p:cNvPr>
          <p:cNvPicPr>
            <a:picLocks noChangeAspect="1"/>
          </p:cNvPicPr>
          <p:nvPr/>
        </p:nvPicPr>
        <p:blipFill>
          <a:blip r:embed="rId11"/>
          <a:stretch>
            <a:fillRect/>
          </a:stretch>
        </p:blipFill>
        <p:spPr>
          <a:xfrm>
            <a:off x="9116330" y="3958779"/>
            <a:ext cx="2989780" cy="2388660"/>
          </a:xfrm>
          <a:prstGeom prst="rect">
            <a:avLst/>
          </a:prstGeom>
        </p:spPr>
      </p:pic>
    </p:spTree>
    <p:extLst>
      <p:ext uri="{BB962C8B-B14F-4D97-AF65-F5344CB8AC3E}">
        <p14:creationId xmlns:p14="http://schemas.microsoft.com/office/powerpoint/2010/main" val="2168518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descr="metin, ekran görüntüsü, çizgi, diyagram içeren bir resim&#10;&#10;Açıklama otomatik olarak oluşturuldu">
            <a:extLst>
              <a:ext uri="{FF2B5EF4-FFF2-40B4-BE49-F238E27FC236}">
                <a16:creationId xmlns:a16="http://schemas.microsoft.com/office/drawing/2014/main" id="{71015D15-1BBD-6726-C65F-5A054F0F75A2}"/>
              </a:ext>
            </a:extLst>
          </p:cNvPr>
          <p:cNvPicPr>
            <a:picLocks noChangeAspect="1"/>
          </p:cNvPicPr>
          <p:nvPr/>
        </p:nvPicPr>
        <p:blipFill>
          <a:blip r:embed="rId3"/>
          <a:stretch>
            <a:fillRect/>
          </a:stretch>
        </p:blipFill>
        <p:spPr>
          <a:xfrm>
            <a:off x="0" y="0"/>
            <a:ext cx="2989780" cy="2388660"/>
          </a:xfrm>
          <a:prstGeom prst="rect">
            <a:avLst/>
          </a:prstGeom>
        </p:spPr>
      </p:pic>
      <p:pic>
        <p:nvPicPr>
          <p:cNvPr id="7" name="Resim 6" descr="metin, ekran görüntüsü, çizgi, sayı, numara içeren bir resim&#10;&#10;Açıklama otomatik olarak oluşturuldu">
            <a:extLst>
              <a:ext uri="{FF2B5EF4-FFF2-40B4-BE49-F238E27FC236}">
                <a16:creationId xmlns:a16="http://schemas.microsoft.com/office/drawing/2014/main" id="{D4790B40-E725-AC44-F9CE-D3756D76BB97}"/>
              </a:ext>
            </a:extLst>
          </p:cNvPr>
          <p:cNvPicPr>
            <a:picLocks noChangeAspect="1"/>
          </p:cNvPicPr>
          <p:nvPr/>
        </p:nvPicPr>
        <p:blipFill>
          <a:blip r:embed="rId4"/>
          <a:stretch>
            <a:fillRect/>
          </a:stretch>
        </p:blipFill>
        <p:spPr>
          <a:xfrm>
            <a:off x="2989780" y="0"/>
            <a:ext cx="3010872" cy="2388660"/>
          </a:xfrm>
          <a:prstGeom prst="rect">
            <a:avLst/>
          </a:prstGeom>
        </p:spPr>
      </p:pic>
      <p:pic>
        <p:nvPicPr>
          <p:cNvPr id="10" name="Resim 9" descr="metin, ekran görüntüsü, çizgi, sayı, numara içeren bir resim&#10;&#10;Açıklama otomatik olarak oluşturuldu">
            <a:extLst>
              <a:ext uri="{FF2B5EF4-FFF2-40B4-BE49-F238E27FC236}">
                <a16:creationId xmlns:a16="http://schemas.microsoft.com/office/drawing/2014/main" id="{C3BA6FFE-F6B7-3F84-E6E3-629DF016B5FE}"/>
              </a:ext>
            </a:extLst>
          </p:cNvPr>
          <p:cNvPicPr>
            <a:picLocks noChangeAspect="1"/>
          </p:cNvPicPr>
          <p:nvPr/>
        </p:nvPicPr>
        <p:blipFill>
          <a:blip r:embed="rId5"/>
          <a:stretch>
            <a:fillRect/>
          </a:stretch>
        </p:blipFill>
        <p:spPr>
          <a:xfrm>
            <a:off x="5997666" y="0"/>
            <a:ext cx="3010872" cy="2392851"/>
          </a:xfrm>
          <a:prstGeom prst="rect">
            <a:avLst/>
          </a:prstGeom>
        </p:spPr>
      </p:pic>
      <p:pic>
        <p:nvPicPr>
          <p:cNvPr id="14" name="Resim 13" descr="metin, ekran görüntüsü, sayı, numara, çizgi içeren bir resim&#10;&#10;Açıklama otomatik olarak oluşturuldu">
            <a:extLst>
              <a:ext uri="{FF2B5EF4-FFF2-40B4-BE49-F238E27FC236}">
                <a16:creationId xmlns:a16="http://schemas.microsoft.com/office/drawing/2014/main" id="{FA5E6357-C86B-25E9-A1EB-4D1A9207AF31}"/>
              </a:ext>
            </a:extLst>
          </p:cNvPr>
          <p:cNvPicPr>
            <a:picLocks noChangeAspect="1"/>
          </p:cNvPicPr>
          <p:nvPr/>
        </p:nvPicPr>
        <p:blipFill>
          <a:blip r:embed="rId6"/>
          <a:stretch>
            <a:fillRect/>
          </a:stretch>
        </p:blipFill>
        <p:spPr>
          <a:xfrm>
            <a:off x="9008538" y="0"/>
            <a:ext cx="2989780" cy="2388660"/>
          </a:xfrm>
          <a:prstGeom prst="rect">
            <a:avLst/>
          </a:prstGeom>
        </p:spPr>
      </p:pic>
      <p:pic>
        <p:nvPicPr>
          <p:cNvPr id="18" name="Resim 17" descr="metin, ekran görüntüsü, çizgi, sayı, numara içeren bir resim&#10;&#10;Açıklama otomatik olarak oluşturuldu">
            <a:extLst>
              <a:ext uri="{FF2B5EF4-FFF2-40B4-BE49-F238E27FC236}">
                <a16:creationId xmlns:a16="http://schemas.microsoft.com/office/drawing/2014/main" id="{6FBCE68F-0E05-575F-D75A-FA21F9BE9EF3}"/>
              </a:ext>
            </a:extLst>
          </p:cNvPr>
          <p:cNvPicPr>
            <a:picLocks noChangeAspect="1"/>
          </p:cNvPicPr>
          <p:nvPr/>
        </p:nvPicPr>
        <p:blipFill>
          <a:blip r:embed="rId7"/>
          <a:stretch>
            <a:fillRect/>
          </a:stretch>
        </p:blipFill>
        <p:spPr>
          <a:xfrm>
            <a:off x="0" y="2388660"/>
            <a:ext cx="2989780" cy="2388660"/>
          </a:xfrm>
          <a:prstGeom prst="rect">
            <a:avLst/>
          </a:prstGeom>
        </p:spPr>
      </p:pic>
      <p:pic>
        <p:nvPicPr>
          <p:cNvPr id="22" name="Resim 21" descr="metin, ekran görüntüsü, sayı, numara, ekran, görüntüleme içeren bir resim&#10;&#10;Açıklama otomatik olarak oluşturuldu">
            <a:extLst>
              <a:ext uri="{FF2B5EF4-FFF2-40B4-BE49-F238E27FC236}">
                <a16:creationId xmlns:a16="http://schemas.microsoft.com/office/drawing/2014/main" id="{8412D278-CA5C-9C5F-2133-61073129301C}"/>
              </a:ext>
            </a:extLst>
          </p:cNvPr>
          <p:cNvPicPr>
            <a:picLocks noChangeAspect="1"/>
          </p:cNvPicPr>
          <p:nvPr/>
        </p:nvPicPr>
        <p:blipFill>
          <a:blip r:embed="rId8"/>
          <a:stretch>
            <a:fillRect/>
          </a:stretch>
        </p:blipFill>
        <p:spPr>
          <a:xfrm>
            <a:off x="2974275" y="2388660"/>
            <a:ext cx="2989780" cy="2388660"/>
          </a:xfrm>
          <a:prstGeom prst="rect">
            <a:avLst/>
          </a:prstGeom>
        </p:spPr>
      </p:pic>
      <p:pic>
        <p:nvPicPr>
          <p:cNvPr id="24" name="Resim 23" descr="metin, ekran görüntüsü, çizgi, öykü gelişim çizgisi; kumpas; grafiğini çıkarma içeren bir resim&#10;&#10;Açıklama otomatik olarak oluşturuldu">
            <a:extLst>
              <a:ext uri="{FF2B5EF4-FFF2-40B4-BE49-F238E27FC236}">
                <a16:creationId xmlns:a16="http://schemas.microsoft.com/office/drawing/2014/main" id="{48F809D6-ED99-E441-254B-4B4C59BD950D}"/>
              </a:ext>
            </a:extLst>
          </p:cNvPr>
          <p:cNvPicPr>
            <a:picLocks noChangeAspect="1"/>
          </p:cNvPicPr>
          <p:nvPr/>
        </p:nvPicPr>
        <p:blipFill>
          <a:blip r:embed="rId9"/>
          <a:stretch>
            <a:fillRect/>
          </a:stretch>
        </p:blipFill>
        <p:spPr>
          <a:xfrm>
            <a:off x="6016157" y="2388660"/>
            <a:ext cx="2989780" cy="2388660"/>
          </a:xfrm>
          <a:prstGeom prst="rect">
            <a:avLst/>
          </a:prstGeom>
        </p:spPr>
      </p:pic>
      <p:pic>
        <p:nvPicPr>
          <p:cNvPr id="26" name="Resim 25" descr="metin, ekran görüntüsü, çizgi, yazı tipi içeren bir resim&#10;&#10;Açıklama otomatik olarak oluşturuldu">
            <a:extLst>
              <a:ext uri="{FF2B5EF4-FFF2-40B4-BE49-F238E27FC236}">
                <a16:creationId xmlns:a16="http://schemas.microsoft.com/office/drawing/2014/main" id="{772814F7-6550-7D86-136B-1F13FA4E1604}"/>
              </a:ext>
            </a:extLst>
          </p:cNvPr>
          <p:cNvPicPr>
            <a:picLocks noChangeAspect="1"/>
          </p:cNvPicPr>
          <p:nvPr/>
        </p:nvPicPr>
        <p:blipFill>
          <a:blip r:embed="rId10"/>
          <a:stretch>
            <a:fillRect/>
          </a:stretch>
        </p:blipFill>
        <p:spPr>
          <a:xfrm>
            <a:off x="9005937" y="2388660"/>
            <a:ext cx="2989780" cy="2388660"/>
          </a:xfrm>
          <a:prstGeom prst="rect">
            <a:avLst/>
          </a:prstGeom>
        </p:spPr>
      </p:pic>
      <p:pic>
        <p:nvPicPr>
          <p:cNvPr id="28" name="Resim 27" descr="metin, ekran görüntüsü, çizgi, öykü gelişim çizgisi; kumpas; grafiğini çıkarma içeren bir resim&#10;&#10;Açıklama otomatik olarak oluşturuldu">
            <a:extLst>
              <a:ext uri="{FF2B5EF4-FFF2-40B4-BE49-F238E27FC236}">
                <a16:creationId xmlns:a16="http://schemas.microsoft.com/office/drawing/2014/main" id="{2676CA69-D069-ED48-0EDC-1570DA08EA46}"/>
              </a:ext>
            </a:extLst>
          </p:cNvPr>
          <p:cNvPicPr>
            <a:picLocks noChangeAspect="1"/>
          </p:cNvPicPr>
          <p:nvPr/>
        </p:nvPicPr>
        <p:blipFill>
          <a:blip r:embed="rId11"/>
          <a:stretch>
            <a:fillRect/>
          </a:stretch>
        </p:blipFill>
        <p:spPr>
          <a:xfrm>
            <a:off x="3186064" y="4777320"/>
            <a:ext cx="2617316" cy="2091083"/>
          </a:xfrm>
          <a:prstGeom prst="rect">
            <a:avLst/>
          </a:prstGeom>
        </p:spPr>
      </p:pic>
      <p:pic>
        <p:nvPicPr>
          <p:cNvPr id="30" name="Resim 29">
            <a:extLst>
              <a:ext uri="{FF2B5EF4-FFF2-40B4-BE49-F238E27FC236}">
                <a16:creationId xmlns:a16="http://schemas.microsoft.com/office/drawing/2014/main" id="{4E49CA08-D094-BDB2-313A-6D1F23C6A9E0}"/>
              </a:ext>
            </a:extLst>
          </p:cNvPr>
          <p:cNvPicPr>
            <a:picLocks noChangeAspect="1"/>
          </p:cNvPicPr>
          <p:nvPr/>
        </p:nvPicPr>
        <p:blipFill>
          <a:blip r:embed="rId12"/>
          <a:stretch>
            <a:fillRect/>
          </a:stretch>
        </p:blipFill>
        <p:spPr>
          <a:xfrm>
            <a:off x="6227947" y="4766918"/>
            <a:ext cx="2617315" cy="2091082"/>
          </a:xfrm>
          <a:prstGeom prst="rect">
            <a:avLst/>
          </a:prstGeom>
        </p:spPr>
      </p:pic>
    </p:spTree>
    <p:extLst>
      <p:ext uri="{BB962C8B-B14F-4D97-AF65-F5344CB8AC3E}">
        <p14:creationId xmlns:p14="http://schemas.microsoft.com/office/powerpoint/2010/main" val="3765240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B1960D14-EE09-9A67-EF76-8F6EA526B7E0}"/>
              </a:ext>
            </a:extLst>
          </p:cNvPr>
          <p:cNvSpPr>
            <a:spLocks noGrp="1"/>
          </p:cNvSpPr>
          <p:nvPr>
            <p:ph type="title"/>
          </p:nvPr>
        </p:nvSpPr>
        <p:spPr>
          <a:xfrm>
            <a:off x="838199" y="837443"/>
            <a:ext cx="10515600" cy="575154"/>
          </a:xfrm>
        </p:spPr>
        <p:txBody>
          <a:bodyPr>
            <a:normAutofit/>
          </a:bodyPr>
          <a:lstStyle/>
          <a:p>
            <a:r>
              <a:rPr lang="en-GB" sz="3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Exploratory data analysis</a:t>
            </a:r>
            <a:endParaRPr lang="en-US" sz="7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Resim 2">
            <a:extLst>
              <a:ext uri="{FF2B5EF4-FFF2-40B4-BE49-F238E27FC236}">
                <a16:creationId xmlns:a16="http://schemas.microsoft.com/office/drawing/2014/main" id="{047293A0-9916-C84F-DDF7-387AEBFCC7F0}"/>
              </a:ext>
            </a:extLst>
          </p:cNvPr>
          <p:cNvPicPr>
            <a:picLocks noChangeAspect="1"/>
          </p:cNvPicPr>
          <p:nvPr/>
        </p:nvPicPr>
        <p:blipFill rotWithShape="1">
          <a:blip r:embed="rId3"/>
          <a:srcRect l="7236"/>
          <a:stretch/>
        </p:blipFill>
        <p:spPr>
          <a:xfrm>
            <a:off x="773515" y="1879712"/>
            <a:ext cx="10644968" cy="3924388"/>
          </a:xfrm>
          <a:prstGeom prst="rect">
            <a:avLst/>
          </a:prstGeom>
        </p:spPr>
      </p:pic>
    </p:spTree>
    <p:extLst>
      <p:ext uri="{BB962C8B-B14F-4D97-AF65-F5344CB8AC3E}">
        <p14:creationId xmlns:p14="http://schemas.microsoft.com/office/powerpoint/2010/main" val="966520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B1960D14-EE09-9A67-EF76-8F6EA526B7E0}"/>
              </a:ext>
            </a:extLst>
          </p:cNvPr>
          <p:cNvSpPr>
            <a:spLocks noGrp="1"/>
          </p:cNvSpPr>
          <p:nvPr>
            <p:ph type="title"/>
          </p:nvPr>
        </p:nvSpPr>
        <p:spPr>
          <a:xfrm>
            <a:off x="838200" y="442763"/>
            <a:ext cx="10515600" cy="575154"/>
          </a:xfrm>
        </p:spPr>
        <p:txBody>
          <a:bodyPr>
            <a:normAutofit/>
          </a:bodyPr>
          <a:lstStyle/>
          <a:p>
            <a:r>
              <a:rPr lang="en-US" sz="3200" b="1" i="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Statlog</a:t>
            </a:r>
            <a:r>
              <a:rPr lang="en-US" sz="32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Vehicle Silhouettes</a:t>
            </a:r>
            <a:r>
              <a:rPr lang="tr-TR" sz="32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32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Dataset</a:t>
            </a:r>
            <a:endParaRPr lang="en-US" sz="32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11" name="Resim 10" descr="taşıt, araç, tekerlek, kara taşıtı, taslak içeren bir resim&#10;&#10;Açıklama otomatik olarak oluşturuldu">
            <a:extLst>
              <a:ext uri="{FF2B5EF4-FFF2-40B4-BE49-F238E27FC236}">
                <a16:creationId xmlns:a16="http://schemas.microsoft.com/office/drawing/2014/main" id="{711C44FE-1583-765D-CE43-CC646C6C6CAB}"/>
              </a:ext>
            </a:extLst>
          </p:cNvPr>
          <p:cNvPicPr>
            <a:picLocks noChangeAspect="1"/>
          </p:cNvPicPr>
          <p:nvPr/>
        </p:nvPicPr>
        <p:blipFill>
          <a:blip r:embed="rId3"/>
          <a:stretch>
            <a:fillRect/>
          </a:stretch>
        </p:blipFill>
        <p:spPr>
          <a:xfrm>
            <a:off x="2305050" y="1524000"/>
            <a:ext cx="7581900" cy="3810000"/>
          </a:xfrm>
          <a:prstGeom prst="rect">
            <a:avLst/>
          </a:prstGeom>
        </p:spPr>
      </p:pic>
    </p:spTree>
    <p:extLst>
      <p:ext uri="{BB962C8B-B14F-4D97-AF65-F5344CB8AC3E}">
        <p14:creationId xmlns:p14="http://schemas.microsoft.com/office/powerpoint/2010/main" val="3755609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CADDC1A5-CAEA-4137-EACC-90640F365CB5}"/>
              </a:ext>
            </a:extLst>
          </p:cNvPr>
          <p:cNvSpPr txBox="1"/>
          <p:nvPr/>
        </p:nvSpPr>
        <p:spPr>
          <a:xfrm>
            <a:off x="241050" y="586878"/>
            <a:ext cx="11134545" cy="646331"/>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We check the missing data of each cell with the "</a:t>
            </a:r>
            <a:r>
              <a:rPr lang="en-US" dirty="0" err="1">
                <a:latin typeface="Calibri" panose="020F0502020204030204" pitchFamily="34" charset="0"/>
                <a:ea typeface="Calibri" panose="020F0502020204030204" pitchFamily="34" charset="0"/>
                <a:cs typeface="Calibri" panose="020F0502020204030204" pitchFamily="34" charset="0"/>
              </a:rPr>
              <a:t>isnull</a:t>
            </a:r>
            <a:r>
              <a:rPr lang="en-US" dirty="0">
                <a:latin typeface="Calibri" panose="020F0502020204030204" pitchFamily="34" charset="0"/>
                <a:ea typeface="Calibri" panose="020F0502020204030204" pitchFamily="34" charset="0"/>
                <a:cs typeface="Calibri" panose="020F0502020204030204" pitchFamily="34" charset="0"/>
              </a:rPr>
              <a:t>()" function. Then we calculate the number of missing values with the sum() function. This way we can display the number of missing values in each column.</a:t>
            </a:r>
          </a:p>
        </p:txBody>
      </p:sp>
      <p:sp>
        <p:nvSpPr>
          <p:cNvPr id="7" name="Metin kutusu 6">
            <a:extLst>
              <a:ext uri="{FF2B5EF4-FFF2-40B4-BE49-F238E27FC236}">
                <a16:creationId xmlns:a16="http://schemas.microsoft.com/office/drawing/2014/main" id="{A3D37382-A278-896A-D5AB-12E5245D53CB}"/>
              </a:ext>
            </a:extLst>
          </p:cNvPr>
          <p:cNvSpPr txBox="1"/>
          <p:nvPr/>
        </p:nvSpPr>
        <p:spPr>
          <a:xfrm>
            <a:off x="241050" y="217546"/>
            <a:ext cx="3151134" cy="369332"/>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-Checking for missing values</a:t>
            </a:r>
          </a:p>
        </p:txBody>
      </p:sp>
      <p:pic>
        <p:nvPicPr>
          <p:cNvPr id="13" name="Resim 12" descr="metin, yazılım, çizgi, ekran görüntüsü içeren bir resim&#10;&#10;Açıklama otomatik olarak oluşturuldu">
            <a:extLst>
              <a:ext uri="{FF2B5EF4-FFF2-40B4-BE49-F238E27FC236}">
                <a16:creationId xmlns:a16="http://schemas.microsoft.com/office/drawing/2014/main" id="{A0300B28-CD6C-05B2-4749-E420338FA74C}"/>
              </a:ext>
            </a:extLst>
          </p:cNvPr>
          <p:cNvPicPr>
            <a:picLocks noChangeAspect="1"/>
          </p:cNvPicPr>
          <p:nvPr/>
        </p:nvPicPr>
        <p:blipFill>
          <a:blip r:embed="rId3"/>
          <a:stretch>
            <a:fillRect/>
          </a:stretch>
        </p:blipFill>
        <p:spPr>
          <a:xfrm>
            <a:off x="241050" y="1233209"/>
            <a:ext cx="7680325" cy="2965950"/>
          </a:xfrm>
          <a:prstGeom prst="rect">
            <a:avLst/>
          </a:prstGeom>
        </p:spPr>
      </p:pic>
      <p:sp>
        <p:nvSpPr>
          <p:cNvPr id="15" name="Metin kutusu 14">
            <a:extLst>
              <a:ext uri="{FF2B5EF4-FFF2-40B4-BE49-F238E27FC236}">
                <a16:creationId xmlns:a16="http://schemas.microsoft.com/office/drawing/2014/main" id="{F8413619-429C-C915-670F-5B92C6BC07AA}"/>
              </a:ext>
            </a:extLst>
          </p:cNvPr>
          <p:cNvSpPr txBox="1"/>
          <p:nvPr/>
        </p:nvSpPr>
        <p:spPr>
          <a:xfrm>
            <a:off x="241050" y="4300208"/>
            <a:ext cx="10564403"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We can use the "</a:t>
            </a:r>
            <a:r>
              <a:rPr lang="en-US" dirty="0" err="1">
                <a:latin typeface="Calibri" panose="020F0502020204030204" pitchFamily="34" charset="0"/>
                <a:ea typeface="Calibri" panose="020F0502020204030204" pitchFamily="34" charset="0"/>
                <a:cs typeface="Calibri" panose="020F0502020204030204" pitchFamily="34" charset="0"/>
              </a:rPr>
              <a:t>fillna</a:t>
            </a:r>
            <a:r>
              <a:rPr lang="en-US" dirty="0">
                <a:latin typeface="Calibri" panose="020F0502020204030204" pitchFamily="34" charset="0"/>
                <a:ea typeface="Calibri" panose="020F0502020204030204" pitchFamily="34" charset="0"/>
                <a:cs typeface="Calibri" panose="020F0502020204030204" pitchFamily="34" charset="0"/>
              </a:rPr>
              <a:t>()" and "</a:t>
            </a:r>
            <a:r>
              <a:rPr lang="en-US" dirty="0" err="1">
                <a:latin typeface="Calibri" panose="020F0502020204030204" pitchFamily="34" charset="0"/>
                <a:ea typeface="Calibri" panose="020F0502020204030204" pitchFamily="34" charset="0"/>
                <a:cs typeface="Calibri" panose="020F0502020204030204" pitchFamily="34" charset="0"/>
              </a:rPr>
              <a:t>dropna</a:t>
            </a:r>
            <a:r>
              <a:rPr lang="en-US" dirty="0">
                <a:latin typeface="Calibri" panose="020F0502020204030204" pitchFamily="34" charset="0"/>
                <a:ea typeface="Calibri" panose="020F0502020204030204" pitchFamily="34" charset="0"/>
                <a:cs typeface="Calibri" panose="020F0502020204030204" pitchFamily="34" charset="0"/>
              </a:rPr>
              <a:t>()" functions to fill or remove rows or columns with missing values.</a:t>
            </a:r>
          </a:p>
        </p:txBody>
      </p:sp>
      <p:sp>
        <p:nvSpPr>
          <p:cNvPr id="19" name="Metin kutusu 18">
            <a:extLst>
              <a:ext uri="{FF2B5EF4-FFF2-40B4-BE49-F238E27FC236}">
                <a16:creationId xmlns:a16="http://schemas.microsoft.com/office/drawing/2014/main" id="{75B7D2B4-BC1F-8038-5DFD-2AD9811420B3}"/>
              </a:ext>
            </a:extLst>
          </p:cNvPr>
          <p:cNvSpPr txBox="1"/>
          <p:nvPr/>
        </p:nvSpPr>
        <p:spPr>
          <a:xfrm>
            <a:off x="241050" y="6167848"/>
            <a:ext cx="9677864"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We don't have to use these functions because there is no data missing in the data set.</a:t>
            </a:r>
          </a:p>
        </p:txBody>
      </p:sp>
      <p:pic>
        <p:nvPicPr>
          <p:cNvPr id="21" name="Resim 20">
            <a:extLst>
              <a:ext uri="{FF2B5EF4-FFF2-40B4-BE49-F238E27FC236}">
                <a16:creationId xmlns:a16="http://schemas.microsoft.com/office/drawing/2014/main" id="{0A3EAB12-D214-F4F3-0487-0206F832B03B}"/>
              </a:ext>
            </a:extLst>
          </p:cNvPr>
          <p:cNvPicPr>
            <a:picLocks noChangeAspect="1"/>
          </p:cNvPicPr>
          <p:nvPr/>
        </p:nvPicPr>
        <p:blipFill>
          <a:blip r:embed="rId4"/>
          <a:stretch>
            <a:fillRect/>
          </a:stretch>
        </p:blipFill>
        <p:spPr>
          <a:xfrm>
            <a:off x="241050" y="4649202"/>
            <a:ext cx="8176969" cy="1585097"/>
          </a:xfrm>
          <a:prstGeom prst="rect">
            <a:avLst/>
          </a:prstGeom>
        </p:spPr>
      </p:pic>
      <p:pic>
        <p:nvPicPr>
          <p:cNvPr id="23" name="Resim 22">
            <a:extLst>
              <a:ext uri="{FF2B5EF4-FFF2-40B4-BE49-F238E27FC236}">
                <a16:creationId xmlns:a16="http://schemas.microsoft.com/office/drawing/2014/main" id="{5E8CD9F1-B65B-3232-C3A7-5A31FDCB3B2D}"/>
              </a:ext>
            </a:extLst>
          </p:cNvPr>
          <p:cNvPicPr>
            <a:picLocks noChangeAspect="1"/>
          </p:cNvPicPr>
          <p:nvPr/>
        </p:nvPicPr>
        <p:blipFill>
          <a:blip r:embed="rId5"/>
          <a:stretch>
            <a:fillRect/>
          </a:stretch>
        </p:blipFill>
        <p:spPr>
          <a:xfrm>
            <a:off x="7694980" y="1678172"/>
            <a:ext cx="4255970" cy="2571512"/>
          </a:xfrm>
          <a:prstGeom prst="rect">
            <a:avLst/>
          </a:prstGeom>
        </p:spPr>
      </p:pic>
    </p:spTree>
    <p:extLst>
      <p:ext uri="{BB962C8B-B14F-4D97-AF65-F5344CB8AC3E}">
        <p14:creationId xmlns:p14="http://schemas.microsoft.com/office/powerpoint/2010/main" val="2355490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CADDC1A5-CAEA-4137-EACC-90640F365CB5}"/>
              </a:ext>
            </a:extLst>
          </p:cNvPr>
          <p:cNvSpPr txBox="1"/>
          <p:nvPr/>
        </p:nvSpPr>
        <p:spPr>
          <a:xfrm>
            <a:off x="181258" y="292669"/>
            <a:ext cx="3437098" cy="369332"/>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-Visualization of missing values</a:t>
            </a:r>
          </a:p>
        </p:txBody>
      </p:sp>
      <p:pic>
        <p:nvPicPr>
          <p:cNvPr id="3" name="Resim 2">
            <a:extLst>
              <a:ext uri="{FF2B5EF4-FFF2-40B4-BE49-F238E27FC236}">
                <a16:creationId xmlns:a16="http://schemas.microsoft.com/office/drawing/2014/main" id="{C0F9A130-21EF-CD81-9425-2D5F941EADCE}"/>
              </a:ext>
            </a:extLst>
          </p:cNvPr>
          <p:cNvPicPr>
            <a:picLocks noChangeAspect="1"/>
          </p:cNvPicPr>
          <p:nvPr/>
        </p:nvPicPr>
        <p:blipFill>
          <a:blip r:embed="rId3"/>
          <a:stretch>
            <a:fillRect/>
          </a:stretch>
        </p:blipFill>
        <p:spPr>
          <a:xfrm>
            <a:off x="181258" y="898308"/>
            <a:ext cx="5553073" cy="4372336"/>
          </a:xfrm>
          <a:prstGeom prst="rect">
            <a:avLst/>
          </a:prstGeom>
        </p:spPr>
      </p:pic>
      <p:pic>
        <p:nvPicPr>
          <p:cNvPr id="4" name="Resim 3">
            <a:extLst>
              <a:ext uri="{FF2B5EF4-FFF2-40B4-BE49-F238E27FC236}">
                <a16:creationId xmlns:a16="http://schemas.microsoft.com/office/drawing/2014/main" id="{7943DB6B-4147-89F0-501C-CE71FABB44E2}"/>
              </a:ext>
            </a:extLst>
          </p:cNvPr>
          <p:cNvPicPr>
            <a:picLocks noChangeAspect="1"/>
          </p:cNvPicPr>
          <p:nvPr/>
        </p:nvPicPr>
        <p:blipFill>
          <a:blip r:embed="rId4"/>
          <a:stretch>
            <a:fillRect/>
          </a:stretch>
        </p:blipFill>
        <p:spPr>
          <a:xfrm>
            <a:off x="5731562" y="898308"/>
            <a:ext cx="6460438" cy="3817532"/>
          </a:xfrm>
          <a:prstGeom prst="rect">
            <a:avLst/>
          </a:prstGeom>
        </p:spPr>
      </p:pic>
    </p:spTree>
    <p:extLst>
      <p:ext uri="{BB962C8B-B14F-4D97-AF65-F5344CB8AC3E}">
        <p14:creationId xmlns:p14="http://schemas.microsoft.com/office/powerpoint/2010/main" val="4167166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CADDC1A5-CAEA-4137-EACC-90640F365CB5}"/>
              </a:ext>
            </a:extLst>
          </p:cNvPr>
          <p:cNvSpPr txBox="1"/>
          <p:nvPr/>
        </p:nvSpPr>
        <p:spPr>
          <a:xfrm>
            <a:off x="241050" y="617700"/>
            <a:ext cx="11134545" cy="646331"/>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In the code, we draw a box plot using the seaborn library. The boxplot is a commonly used method for visualizing outliers. A box is drawn for each column and outliers are represented by dots.</a:t>
            </a:r>
          </a:p>
        </p:txBody>
      </p:sp>
      <p:sp>
        <p:nvSpPr>
          <p:cNvPr id="7" name="Metin kutusu 6">
            <a:extLst>
              <a:ext uri="{FF2B5EF4-FFF2-40B4-BE49-F238E27FC236}">
                <a16:creationId xmlns:a16="http://schemas.microsoft.com/office/drawing/2014/main" id="{A3D37382-A278-896A-D5AB-12E5245D53CB}"/>
              </a:ext>
            </a:extLst>
          </p:cNvPr>
          <p:cNvSpPr txBox="1"/>
          <p:nvPr/>
        </p:nvSpPr>
        <p:spPr>
          <a:xfrm>
            <a:off x="241050" y="217546"/>
            <a:ext cx="4320676" cy="369332"/>
          </a:xfrm>
          <a:prstGeom prst="rect">
            <a:avLst/>
          </a:prstGeom>
          <a:noFill/>
        </p:spPr>
        <p:txBody>
          <a:bodyPr wrap="square">
            <a:spAutoFit/>
          </a:bodyPr>
          <a:lstStyle/>
          <a:p>
            <a:r>
              <a:rPr lang="tr-TR" b="1" dirty="0">
                <a:latin typeface="Calibri" panose="020F0502020204030204" pitchFamily="34" charset="0"/>
                <a:ea typeface="Calibri" panose="020F0502020204030204" pitchFamily="34" charset="0"/>
                <a:cs typeface="Calibri" panose="020F0502020204030204" pitchFamily="34" charset="0"/>
              </a:rPr>
              <a:t>-</a:t>
            </a:r>
            <a:r>
              <a:rPr lang="en-US" b="1" dirty="0">
                <a:latin typeface="Calibri" panose="020F0502020204030204" pitchFamily="34" charset="0"/>
                <a:ea typeface="Calibri" panose="020F0502020204030204" pitchFamily="34" charset="0"/>
                <a:cs typeface="Calibri" panose="020F0502020204030204" pitchFamily="34" charset="0"/>
              </a:rPr>
              <a:t>Create a box plot for visualize outliers</a:t>
            </a:r>
          </a:p>
        </p:txBody>
      </p:sp>
      <p:pic>
        <p:nvPicPr>
          <p:cNvPr id="3" name="Resim 2">
            <a:extLst>
              <a:ext uri="{FF2B5EF4-FFF2-40B4-BE49-F238E27FC236}">
                <a16:creationId xmlns:a16="http://schemas.microsoft.com/office/drawing/2014/main" id="{3AB72DFC-6B8F-6F26-4E5F-97CA19805E6F}"/>
              </a:ext>
            </a:extLst>
          </p:cNvPr>
          <p:cNvPicPr>
            <a:picLocks noChangeAspect="1"/>
          </p:cNvPicPr>
          <p:nvPr/>
        </p:nvPicPr>
        <p:blipFill>
          <a:blip r:embed="rId3"/>
          <a:stretch>
            <a:fillRect/>
          </a:stretch>
        </p:blipFill>
        <p:spPr>
          <a:xfrm>
            <a:off x="241050" y="1398568"/>
            <a:ext cx="5854950" cy="4698877"/>
          </a:xfrm>
          <a:prstGeom prst="rect">
            <a:avLst/>
          </a:prstGeom>
        </p:spPr>
      </p:pic>
      <p:pic>
        <p:nvPicPr>
          <p:cNvPr id="9" name="Resim 8">
            <a:extLst>
              <a:ext uri="{FF2B5EF4-FFF2-40B4-BE49-F238E27FC236}">
                <a16:creationId xmlns:a16="http://schemas.microsoft.com/office/drawing/2014/main" id="{7C35D16C-B1CF-BEE1-EC39-684275751C3A}"/>
              </a:ext>
            </a:extLst>
          </p:cNvPr>
          <p:cNvPicPr>
            <a:picLocks noChangeAspect="1"/>
          </p:cNvPicPr>
          <p:nvPr/>
        </p:nvPicPr>
        <p:blipFill>
          <a:blip r:embed="rId4"/>
          <a:stretch>
            <a:fillRect/>
          </a:stretch>
        </p:blipFill>
        <p:spPr>
          <a:xfrm>
            <a:off x="6466352" y="1398569"/>
            <a:ext cx="4860375" cy="4698875"/>
          </a:xfrm>
          <a:prstGeom prst="rect">
            <a:avLst/>
          </a:prstGeom>
        </p:spPr>
      </p:pic>
    </p:spTree>
    <p:extLst>
      <p:ext uri="{BB962C8B-B14F-4D97-AF65-F5344CB8AC3E}">
        <p14:creationId xmlns:p14="http://schemas.microsoft.com/office/powerpoint/2010/main" val="1892446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Resim 78" descr="metin, ekran görüntüsü, diyagram, çizgi içeren bir resim&#10;&#10;Açıklama otomatik olarak oluşturuldu">
            <a:extLst>
              <a:ext uri="{FF2B5EF4-FFF2-40B4-BE49-F238E27FC236}">
                <a16:creationId xmlns:a16="http://schemas.microsoft.com/office/drawing/2014/main" id="{D92B39A0-005E-68AA-2DF8-502B0C6AF294}"/>
              </a:ext>
            </a:extLst>
          </p:cNvPr>
          <p:cNvPicPr>
            <a:picLocks noChangeAspect="1"/>
          </p:cNvPicPr>
          <p:nvPr/>
        </p:nvPicPr>
        <p:blipFill>
          <a:blip r:embed="rId3"/>
          <a:stretch>
            <a:fillRect/>
          </a:stretch>
        </p:blipFill>
        <p:spPr>
          <a:xfrm>
            <a:off x="113016" y="278637"/>
            <a:ext cx="1988124" cy="1728638"/>
          </a:xfrm>
          <a:prstGeom prst="rect">
            <a:avLst/>
          </a:prstGeom>
        </p:spPr>
      </p:pic>
      <p:pic>
        <p:nvPicPr>
          <p:cNvPr id="81" name="Resim 80" descr="metin, ekran görüntüsü, diyagram, dikdörtgen içeren bir resim&#10;&#10;Açıklama otomatik olarak oluşturuldu">
            <a:extLst>
              <a:ext uri="{FF2B5EF4-FFF2-40B4-BE49-F238E27FC236}">
                <a16:creationId xmlns:a16="http://schemas.microsoft.com/office/drawing/2014/main" id="{8B12832D-6466-A1D0-1153-C8BA0A845276}"/>
              </a:ext>
            </a:extLst>
          </p:cNvPr>
          <p:cNvPicPr>
            <a:picLocks noChangeAspect="1"/>
          </p:cNvPicPr>
          <p:nvPr/>
        </p:nvPicPr>
        <p:blipFill>
          <a:blip r:embed="rId4"/>
          <a:stretch>
            <a:fillRect/>
          </a:stretch>
        </p:blipFill>
        <p:spPr>
          <a:xfrm>
            <a:off x="2101140" y="278637"/>
            <a:ext cx="1999574" cy="1728639"/>
          </a:xfrm>
          <a:prstGeom prst="rect">
            <a:avLst/>
          </a:prstGeom>
        </p:spPr>
      </p:pic>
      <p:pic>
        <p:nvPicPr>
          <p:cNvPr id="83" name="Resim 82" descr="metin, ekran görüntüsü, diyagram, dikdörtgen içeren bir resim&#10;&#10;Açıklama otomatik olarak oluşturuldu">
            <a:extLst>
              <a:ext uri="{FF2B5EF4-FFF2-40B4-BE49-F238E27FC236}">
                <a16:creationId xmlns:a16="http://schemas.microsoft.com/office/drawing/2014/main" id="{FD3D3B7A-5373-C498-7641-267B7B8DC895}"/>
              </a:ext>
            </a:extLst>
          </p:cNvPr>
          <p:cNvPicPr>
            <a:picLocks noChangeAspect="1"/>
          </p:cNvPicPr>
          <p:nvPr/>
        </p:nvPicPr>
        <p:blipFill>
          <a:blip r:embed="rId5"/>
          <a:stretch>
            <a:fillRect/>
          </a:stretch>
        </p:blipFill>
        <p:spPr>
          <a:xfrm>
            <a:off x="4089264" y="278637"/>
            <a:ext cx="1984309" cy="1728638"/>
          </a:xfrm>
          <a:prstGeom prst="rect">
            <a:avLst/>
          </a:prstGeom>
        </p:spPr>
      </p:pic>
      <p:pic>
        <p:nvPicPr>
          <p:cNvPr id="85" name="Resim 84" descr="metin, ekran görüntüsü, diyagram, dikdörtgen içeren bir resim&#10;&#10;Açıklama otomatik olarak oluşturuldu">
            <a:extLst>
              <a:ext uri="{FF2B5EF4-FFF2-40B4-BE49-F238E27FC236}">
                <a16:creationId xmlns:a16="http://schemas.microsoft.com/office/drawing/2014/main" id="{D04CDB71-41B5-BC88-E31B-6F580C5B571D}"/>
              </a:ext>
            </a:extLst>
          </p:cNvPr>
          <p:cNvPicPr>
            <a:picLocks noChangeAspect="1"/>
          </p:cNvPicPr>
          <p:nvPr/>
        </p:nvPicPr>
        <p:blipFill>
          <a:blip r:embed="rId6"/>
          <a:stretch>
            <a:fillRect/>
          </a:stretch>
        </p:blipFill>
        <p:spPr>
          <a:xfrm>
            <a:off x="6088838" y="278637"/>
            <a:ext cx="1984308" cy="1728638"/>
          </a:xfrm>
          <a:prstGeom prst="rect">
            <a:avLst/>
          </a:prstGeom>
        </p:spPr>
      </p:pic>
      <p:pic>
        <p:nvPicPr>
          <p:cNvPr id="87" name="Resim 86" descr="metin, ekran görüntüsü, diyagram, çizgi içeren bir resim&#10;&#10;Açıklama otomatik olarak oluşturuldu">
            <a:extLst>
              <a:ext uri="{FF2B5EF4-FFF2-40B4-BE49-F238E27FC236}">
                <a16:creationId xmlns:a16="http://schemas.microsoft.com/office/drawing/2014/main" id="{161945ED-C129-8115-54C3-8F3874B12D15}"/>
              </a:ext>
            </a:extLst>
          </p:cNvPr>
          <p:cNvPicPr>
            <a:picLocks noChangeAspect="1"/>
          </p:cNvPicPr>
          <p:nvPr/>
        </p:nvPicPr>
        <p:blipFill>
          <a:blip r:embed="rId7"/>
          <a:stretch>
            <a:fillRect/>
          </a:stretch>
        </p:blipFill>
        <p:spPr>
          <a:xfrm>
            <a:off x="8061697" y="278637"/>
            <a:ext cx="1988124" cy="1728638"/>
          </a:xfrm>
          <a:prstGeom prst="rect">
            <a:avLst/>
          </a:prstGeom>
        </p:spPr>
      </p:pic>
      <p:pic>
        <p:nvPicPr>
          <p:cNvPr id="89" name="Resim 88" descr="metin, ekran görüntüsü, diyagram, çizgi içeren bir resim&#10;&#10;Açıklama otomatik olarak oluşturuldu">
            <a:extLst>
              <a:ext uri="{FF2B5EF4-FFF2-40B4-BE49-F238E27FC236}">
                <a16:creationId xmlns:a16="http://schemas.microsoft.com/office/drawing/2014/main" id="{1EC182AD-5E18-E2CA-E321-E0BA3244624E}"/>
              </a:ext>
            </a:extLst>
          </p:cNvPr>
          <p:cNvPicPr>
            <a:picLocks noChangeAspect="1"/>
          </p:cNvPicPr>
          <p:nvPr/>
        </p:nvPicPr>
        <p:blipFill>
          <a:blip r:embed="rId8"/>
          <a:stretch>
            <a:fillRect/>
          </a:stretch>
        </p:blipFill>
        <p:spPr>
          <a:xfrm>
            <a:off x="10046005" y="278637"/>
            <a:ext cx="1984309" cy="1728638"/>
          </a:xfrm>
          <a:prstGeom prst="rect">
            <a:avLst/>
          </a:prstGeom>
        </p:spPr>
      </p:pic>
      <p:pic>
        <p:nvPicPr>
          <p:cNvPr id="91" name="Resim 90" descr="metin, ekran görüntüsü, diyagram, çizgi içeren bir resim&#10;&#10;Açıklama otomatik olarak oluşturuldu">
            <a:extLst>
              <a:ext uri="{FF2B5EF4-FFF2-40B4-BE49-F238E27FC236}">
                <a16:creationId xmlns:a16="http://schemas.microsoft.com/office/drawing/2014/main" id="{8903A9CC-BF68-4108-B822-19CEBB6E26C9}"/>
              </a:ext>
            </a:extLst>
          </p:cNvPr>
          <p:cNvPicPr>
            <a:picLocks noChangeAspect="1"/>
          </p:cNvPicPr>
          <p:nvPr/>
        </p:nvPicPr>
        <p:blipFill>
          <a:blip r:embed="rId9"/>
          <a:stretch>
            <a:fillRect/>
          </a:stretch>
        </p:blipFill>
        <p:spPr>
          <a:xfrm>
            <a:off x="102742" y="2118167"/>
            <a:ext cx="1984308" cy="1728638"/>
          </a:xfrm>
          <a:prstGeom prst="rect">
            <a:avLst/>
          </a:prstGeom>
        </p:spPr>
      </p:pic>
      <p:pic>
        <p:nvPicPr>
          <p:cNvPr id="93" name="Resim 92" descr="metin, ekran görüntüsü, diyagram, dikdörtgen içeren bir resim&#10;&#10;Açıklama otomatik olarak oluşturuldu">
            <a:extLst>
              <a:ext uri="{FF2B5EF4-FFF2-40B4-BE49-F238E27FC236}">
                <a16:creationId xmlns:a16="http://schemas.microsoft.com/office/drawing/2014/main" id="{6FD17417-BE40-B4C7-BFAC-B440CB5BC7BF}"/>
              </a:ext>
            </a:extLst>
          </p:cNvPr>
          <p:cNvPicPr>
            <a:picLocks noChangeAspect="1"/>
          </p:cNvPicPr>
          <p:nvPr/>
        </p:nvPicPr>
        <p:blipFill>
          <a:blip r:embed="rId10"/>
          <a:stretch>
            <a:fillRect/>
          </a:stretch>
        </p:blipFill>
        <p:spPr>
          <a:xfrm>
            <a:off x="2087050" y="2118167"/>
            <a:ext cx="1984308" cy="1728638"/>
          </a:xfrm>
          <a:prstGeom prst="rect">
            <a:avLst/>
          </a:prstGeom>
        </p:spPr>
      </p:pic>
      <p:pic>
        <p:nvPicPr>
          <p:cNvPr id="95" name="Resim 94" descr="metin, ekran görüntüsü, diyagram, çizgi içeren bir resim&#10;&#10;Açıklama otomatik olarak oluşturuldu">
            <a:extLst>
              <a:ext uri="{FF2B5EF4-FFF2-40B4-BE49-F238E27FC236}">
                <a16:creationId xmlns:a16="http://schemas.microsoft.com/office/drawing/2014/main" id="{BB1E7186-4276-B20C-2481-C7F7FE1C152D}"/>
              </a:ext>
            </a:extLst>
          </p:cNvPr>
          <p:cNvPicPr>
            <a:picLocks noChangeAspect="1"/>
          </p:cNvPicPr>
          <p:nvPr/>
        </p:nvPicPr>
        <p:blipFill>
          <a:blip r:embed="rId11"/>
          <a:stretch>
            <a:fillRect/>
          </a:stretch>
        </p:blipFill>
        <p:spPr>
          <a:xfrm>
            <a:off x="4101417" y="2118167"/>
            <a:ext cx="1984309" cy="1728638"/>
          </a:xfrm>
          <a:prstGeom prst="rect">
            <a:avLst/>
          </a:prstGeom>
        </p:spPr>
      </p:pic>
      <p:pic>
        <p:nvPicPr>
          <p:cNvPr id="97" name="Resim 96" descr="metin, ekran görüntüsü, diyagram, dikdörtgen içeren bir resim&#10;&#10;Açıklama otomatik olarak oluşturuldu">
            <a:extLst>
              <a:ext uri="{FF2B5EF4-FFF2-40B4-BE49-F238E27FC236}">
                <a16:creationId xmlns:a16="http://schemas.microsoft.com/office/drawing/2014/main" id="{30DFFF43-CBA6-266B-9673-4E8EF9FF47B6}"/>
              </a:ext>
            </a:extLst>
          </p:cNvPr>
          <p:cNvPicPr>
            <a:picLocks noChangeAspect="1"/>
          </p:cNvPicPr>
          <p:nvPr/>
        </p:nvPicPr>
        <p:blipFill>
          <a:blip r:embed="rId12"/>
          <a:stretch>
            <a:fillRect/>
          </a:stretch>
        </p:blipFill>
        <p:spPr>
          <a:xfrm>
            <a:off x="6078564" y="2114860"/>
            <a:ext cx="2003398" cy="1731945"/>
          </a:xfrm>
          <a:prstGeom prst="rect">
            <a:avLst/>
          </a:prstGeom>
        </p:spPr>
      </p:pic>
      <p:pic>
        <p:nvPicPr>
          <p:cNvPr id="99" name="Resim 98" descr="metin, ekran görüntüsü, diyagram, dikdörtgen içeren bir resim&#10;&#10;Açıklama otomatik olarak oluşturuldu">
            <a:extLst>
              <a:ext uri="{FF2B5EF4-FFF2-40B4-BE49-F238E27FC236}">
                <a16:creationId xmlns:a16="http://schemas.microsoft.com/office/drawing/2014/main" id="{AA1BC3F3-796D-9F6E-5863-5095EED90438}"/>
              </a:ext>
            </a:extLst>
          </p:cNvPr>
          <p:cNvPicPr>
            <a:picLocks noChangeAspect="1"/>
          </p:cNvPicPr>
          <p:nvPr/>
        </p:nvPicPr>
        <p:blipFill>
          <a:blip r:embed="rId13"/>
          <a:stretch>
            <a:fillRect/>
          </a:stretch>
        </p:blipFill>
        <p:spPr>
          <a:xfrm>
            <a:off x="8109693" y="2114860"/>
            <a:ext cx="1999574" cy="1731945"/>
          </a:xfrm>
          <a:prstGeom prst="rect">
            <a:avLst/>
          </a:prstGeom>
        </p:spPr>
      </p:pic>
      <p:pic>
        <p:nvPicPr>
          <p:cNvPr id="101" name="Resim 100" descr="metin, ekran görüntüsü, diyagram, dikdörtgen içeren bir resim&#10;&#10;Açıklama otomatik olarak oluşturuldu">
            <a:extLst>
              <a:ext uri="{FF2B5EF4-FFF2-40B4-BE49-F238E27FC236}">
                <a16:creationId xmlns:a16="http://schemas.microsoft.com/office/drawing/2014/main" id="{F5CD8098-2041-6E29-2322-72620E980895}"/>
              </a:ext>
            </a:extLst>
          </p:cNvPr>
          <p:cNvPicPr>
            <a:picLocks noChangeAspect="1"/>
          </p:cNvPicPr>
          <p:nvPr/>
        </p:nvPicPr>
        <p:blipFill>
          <a:blip r:embed="rId14"/>
          <a:stretch>
            <a:fillRect/>
          </a:stretch>
        </p:blipFill>
        <p:spPr>
          <a:xfrm>
            <a:off x="10084402" y="2118167"/>
            <a:ext cx="1984309" cy="1728638"/>
          </a:xfrm>
          <a:prstGeom prst="rect">
            <a:avLst/>
          </a:prstGeom>
        </p:spPr>
      </p:pic>
      <p:pic>
        <p:nvPicPr>
          <p:cNvPr id="103" name="Resim 102" descr="metin, ekran görüntüsü, diyagram, çizgi içeren bir resim&#10;&#10;Açıklama otomatik olarak oluşturuldu">
            <a:extLst>
              <a:ext uri="{FF2B5EF4-FFF2-40B4-BE49-F238E27FC236}">
                <a16:creationId xmlns:a16="http://schemas.microsoft.com/office/drawing/2014/main" id="{2BB2C3E7-17D6-8E6A-A798-83141172560F}"/>
              </a:ext>
            </a:extLst>
          </p:cNvPr>
          <p:cNvPicPr>
            <a:picLocks noChangeAspect="1"/>
          </p:cNvPicPr>
          <p:nvPr/>
        </p:nvPicPr>
        <p:blipFill>
          <a:blip r:embed="rId15"/>
          <a:stretch>
            <a:fillRect/>
          </a:stretch>
        </p:blipFill>
        <p:spPr>
          <a:xfrm>
            <a:off x="142605" y="3958039"/>
            <a:ext cx="1984308" cy="1728638"/>
          </a:xfrm>
          <a:prstGeom prst="rect">
            <a:avLst/>
          </a:prstGeom>
        </p:spPr>
      </p:pic>
      <p:pic>
        <p:nvPicPr>
          <p:cNvPr id="105" name="Resim 104" descr="metin, ekran görüntüsü, diyagram, çizgi içeren bir resim&#10;&#10;Açıklama otomatik olarak oluşturuldu">
            <a:extLst>
              <a:ext uri="{FF2B5EF4-FFF2-40B4-BE49-F238E27FC236}">
                <a16:creationId xmlns:a16="http://schemas.microsoft.com/office/drawing/2014/main" id="{0BBCE725-918F-C778-3C4A-790BF5E656CD}"/>
              </a:ext>
            </a:extLst>
          </p:cNvPr>
          <p:cNvPicPr>
            <a:picLocks noChangeAspect="1"/>
          </p:cNvPicPr>
          <p:nvPr/>
        </p:nvPicPr>
        <p:blipFill>
          <a:blip r:embed="rId16"/>
          <a:stretch>
            <a:fillRect/>
          </a:stretch>
        </p:blipFill>
        <p:spPr>
          <a:xfrm>
            <a:off x="2104956" y="3958040"/>
            <a:ext cx="1984308" cy="1728638"/>
          </a:xfrm>
          <a:prstGeom prst="rect">
            <a:avLst/>
          </a:prstGeom>
        </p:spPr>
      </p:pic>
      <p:pic>
        <p:nvPicPr>
          <p:cNvPr id="107" name="Resim 106" descr="ekran görüntüsü, metin, diyagram, dikdörtgen içeren bir resim&#10;&#10;Açıklama otomatik olarak oluşturuldu">
            <a:extLst>
              <a:ext uri="{FF2B5EF4-FFF2-40B4-BE49-F238E27FC236}">
                <a16:creationId xmlns:a16="http://schemas.microsoft.com/office/drawing/2014/main" id="{FF24BA2F-D377-76A7-D27A-F65EF2461699}"/>
              </a:ext>
            </a:extLst>
          </p:cNvPr>
          <p:cNvPicPr>
            <a:picLocks noChangeAspect="1"/>
          </p:cNvPicPr>
          <p:nvPr/>
        </p:nvPicPr>
        <p:blipFill>
          <a:blip r:embed="rId17"/>
          <a:stretch>
            <a:fillRect/>
          </a:stretch>
        </p:blipFill>
        <p:spPr>
          <a:xfrm>
            <a:off x="4108347" y="3958040"/>
            <a:ext cx="1984308" cy="1728638"/>
          </a:xfrm>
          <a:prstGeom prst="rect">
            <a:avLst/>
          </a:prstGeom>
        </p:spPr>
      </p:pic>
      <p:pic>
        <p:nvPicPr>
          <p:cNvPr id="109" name="Resim 108" descr="metin, ekran görüntüsü, diyagram, dikdörtgen içeren bir resim&#10;&#10;Açıklama otomatik olarak oluşturuldu">
            <a:extLst>
              <a:ext uri="{FF2B5EF4-FFF2-40B4-BE49-F238E27FC236}">
                <a16:creationId xmlns:a16="http://schemas.microsoft.com/office/drawing/2014/main" id="{F647AF8D-5885-48F8-EAA5-CD51ACB3BA13}"/>
              </a:ext>
            </a:extLst>
          </p:cNvPr>
          <p:cNvPicPr>
            <a:picLocks noChangeAspect="1"/>
          </p:cNvPicPr>
          <p:nvPr/>
        </p:nvPicPr>
        <p:blipFill>
          <a:blip r:embed="rId18"/>
          <a:stretch>
            <a:fillRect/>
          </a:stretch>
        </p:blipFill>
        <p:spPr>
          <a:xfrm>
            <a:off x="6092655" y="3958040"/>
            <a:ext cx="1984308" cy="1728638"/>
          </a:xfrm>
          <a:prstGeom prst="rect">
            <a:avLst/>
          </a:prstGeom>
        </p:spPr>
      </p:pic>
      <p:pic>
        <p:nvPicPr>
          <p:cNvPr id="111" name="Resim 110" descr="metin, ekran görüntüsü, diyagram, çizgi içeren bir resim&#10;&#10;Açıklama otomatik olarak oluşturuldu">
            <a:extLst>
              <a:ext uri="{FF2B5EF4-FFF2-40B4-BE49-F238E27FC236}">
                <a16:creationId xmlns:a16="http://schemas.microsoft.com/office/drawing/2014/main" id="{6525EB2E-92F1-02C4-68A4-180A87CADC64}"/>
              </a:ext>
            </a:extLst>
          </p:cNvPr>
          <p:cNvPicPr>
            <a:picLocks noChangeAspect="1"/>
          </p:cNvPicPr>
          <p:nvPr/>
        </p:nvPicPr>
        <p:blipFill>
          <a:blip r:embed="rId19"/>
          <a:stretch>
            <a:fillRect/>
          </a:stretch>
        </p:blipFill>
        <p:spPr>
          <a:xfrm>
            <a:off x="8057880" y="3958039"/>
            <a:ext cx="1984308" cy="1725320"/>
          </a:xfrm>
          <a:prstGeom prst="rect">
            <a:avLst/>
          </a:prstGeom>
        </p:spPr>
      </p:pic>
      <p:pic>
        <p:nvPicPr>
          <p:cNvPr id="113" name="Resim 112" descr="metin, ekran görüntüsü, diyagram, çizgi içeren bir resim&#10;&#10;Açıklama otomatik olarak oluşturuldu">
            <a:extLst>
              <a:ext uri="{FF2B5EF4-FFF2-40B4-BE49-F238E27FC236}">
                <a16:creationId xmlns:a16="http://schemas.microsoft.com/office/drawing/2014/main" id="{025AA9E4-7FB7-18DA-7D17-C8E9F3034B81}"/>
              </a:ext>
            </a:extLst>
          </p:cNvPr>
          <p:cNvPicPr>
            <a:picLocks noChangeAspect="1"/>
          </p:cNvPicPr>
          <p:nvPr/>
        </p:nvPicPr>
        <p:blipFill>
          <a:blip r:embed="rId20"/>
          <a:stretch>
            <a:fillRect/>
          </a:stretch>
        </p:blipFill>
        <p:spPr>
          <a:xfrm>
            <a:off x="10035498" y="3954721"/>
            <a:ext cx="1988124" cy="1728638"/>
          </a:xfrm>
          <a:prstGeom prst="rect">
            <a:avLst/>
          </a:prstGeom>
        </p:spPr>
      </p:pic>
      <p:sp>
        <p:nvSpPr>
          <p:cNvPr id="115" name="Metin kutusu 114">
            <a:extLst>
              <a:ext uri="{FF2B5EF4-FFF2-40B4-BE49-F238E27FC236}">
                <a16:creationId xmlns:a16="http://schemas.microsoft.com/office/drawing/2014/main" id="{F4A17B4B-124D-807E-1D0C-0F34B3BCD5E4}"/>
              </a:ext>
            </a:extLst>
          </p:cNvPr>
          <p:cNvSpPr txBox="1"/>
          <p:nvPr/>
        </p:nvSpPr>
        <p:spPr>
          <a:xfrm>
            <a:off x="207457" y="5787295"/>
            <a:ext cx="11732232" cy="646331"/>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When we look at the other data in the dataset, it seems that there are not many outliers. Therefore, there is no need to take any action.</a:t>
            </a:r>
          </a:p>
        </p:txBody>
      </p:sp>
    </p:spTree>
    <p:extLst>
      <p:ext uri="{BB962C8B-B14F-4D97-AF65-F5344CB8AC3E}">
        <p14:creationId xmlns:p14="http://schemas.microsoft.com/office/powerpoint/2010/main" val="2223250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A3D37382-A278-896A-D5AB-12E5245D53CB}"/>
              </a:ext>
            </a:extLst>
          </p:cNvPr>
          <p:cNvSpPr txBox="1"/>
          <p:nvPr/>
        </p:nvSpPr>
        <p:spPr>
          <a:xfrm>
            <a:off x="241050" y="217546"/>
            <a:ext cx="4320676" cy="369332"/>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-Detecting duplicate rows</a:t>
            </a:r>
          </a:p>
        </p:txBody>
      </p:sp>
      <p:pic>
        <p:nvPicPr>
          <p:cNvPr id="4" name="Resim 3">
            <a:extLst>
              <a:ext uri="{FF2B5EF4-FFF2-40B4-BE49-F238E27FC236}">
                <a16:creationId xmlns:a16="http://schemas.microsoft.com/office/drawing/2014/main" id="{BA38B9A2-1C1B-8266-D255-6918EE5DFC38}"/>
              </a:ext>
            </a:extLst>
          </p:cNvPr>
          <p:cNvPicPr>
            <a:picLocks noChangeAspect="1"/>
          </p:cNvPicPr>
          <p:nvPr/>
        </p:nvPicPr>
        <p:blipFill>
          <a:blip r:embed="rId3"/>
          <a:stretch>
            <a:fillRect/>
          </a:stretch>
        </p:blipFill>
        <p:spPr>
          <a:xfrm>
            <a:off x="241049" y="2358382"/>
            <a:ext cx="11299684" cy="1167153"/>
          </a:xfrm>
          <a:prstGeom prst="rect">
            <a:avLst/>
          </a:prstGeom>
        </p:spPr>
      </p:pic>
      <p:pic>
        <p:nvPicPr>
          <p:cNvPr id="8" name="Resim 7" descr="metin, yazı tipi, ekran görüntüsü içeren bir resim&#10;&#10;Açıklama otomatik olarak oluşturuldu">
            <a:extLst>
              <a:ext uri="{FF2B5EF4-FFF2-40B4-BE49-F238E27FC236}">
                <a16:creationId xmlns:a16="http://schemas.microsoft.com/office/drawing/2014/main" id="{D3DECF57-7F8A-F791-ADDB-8482C2365CB9}"/>
              </a:ext>
            </a:extLst>
          </p:cNvPr>
          <p:cNvPicPr>
            <a:picLocks noChangeAspect="1"/>
          </p:cNvPicPr>
          <p:nvPr/>
        </p:nvPicPr>
        <p:blipFill>
          <a:blip r:embed="rId4"/>
          <a:stretch>
            <a:fillRect/>
          </a:stretch>
        </p:blipFill>
        <p:spPr>
          <a:xfrm>
            <a:off x="446158" y="3522193"/>
            <a:ext cx="11094575" cy="1382951"/>
          </a:xfrm>
          <a:prstGeom prst="rect">
            <a:avLst/>
          </a:prstGeom>
        </p:spPr>
      </p:pic>
      <p:sp>
        <p:nvSpPr>
          <p:cNvPr id="11" name="Metin kutusu 10">
            <a:extLst>
              <a:ext uri="{FF2B5EF4-FFF2-40B4-BE49-F238E27FC236}">
                <a16:creationId xmlns:a16="http://schemas.microsoft.com/office/drawing/2014/main" id="{3F7A016D-2399-6FDE-B3CE-79982DE7550E}"/>
              </a:ext>
            </a:extLst>
          </p:cNvPr>
          <p:cNvSpPr txBox="1"/>
          <p:nvPr/>
        </p:nvSpPr>
        <p:spPr>
          <a:xfrm>
            <a:off x="241050" y="586878"/>
            <a:ext cx="11267333" cy="1477328"/>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We can use the duplicated() function to detect duplicate rows in your dataset. This function returns a </a:t>
            </a:r>
            <a:r>
              <a:rPr lang="en-US" dirty="0" err="1">
                <a:latin typeface="Calibri" panose="020F0502020204030204" pitchFamily="34" charset="0"/>
                <a:ea typeface="Calibri" panose="020F0502020204030204" pitchFamily="34" charset="0"/>
                <a:cs typeface="Calibri" panose="020F0502020204030204" pitchFamily="34" charset="0"/>
              </a:rPr>
              <a:t>boolean</a:t>
            </a:r>
            <a:r>
              <a:rPr lang="en-US" dirty="0">
                <a:latin typeface="Calibri" panose="020F0502020204030204" pitchFamily="34" charset="0"/>
                <a:ea typeface="Calibri" panose="020F0502020204030204" pitchFamily="34" charset="0"/>
                <a:cs typeface="Calibri" panose="020F0502020204030204" pitchFamily="34" charset="0"/>
              </a:rPr>
              <a:t> (True/False) series indicating whether each row is repeated.</a:t>
            </a:r>
          </a:p>
          <a:p>
            <a:r>
              <a:rPr lang="en-US" dirty="0">
                <a:latin typeface="Calibri" panose="020F0502020204030204" pitchFamily="34" charset="0"/>
                <a:ea typeface="Calibri" panose="020F0502020204030204" pitchFamily="34" charset="0"/>
                <a:cs typeface="Calibri" panose="020F0502020204030204" pitchFamily="34" charset="0"/>
              </a:rPr>
              <a:t>We can use the </a:t>
            </a:r>
            <a:r>
              <a:rPr lang="en-US" dirty="0" err="1">
                <a:latin typeface="Calibri" panose="020F0502020204030204" pitchFamily="34" charset="0"/>
                <a:ea typeface="Calibri" panose="020F0502020204030204" pitchFamily="34" charset="0"/>
                <a:cs typeface="Calibri" panose="020F0502020204030204" pitchFamily="34" charset="0"/>
              </a:rPr>
              <a:t>drop_duplicates</a:t>
            </a:r>
            <a:r>
              <a:rPr lang="en-US" dirty="0">
                <a:latin typeface="Calibri" panose="020F0502020204030204" pitchFamily="34" charset="0"/>
                <a:ea typeface="Calibri" panose="020F0502020204030204" pitchFamily="34" charset="0"/>
                <a:cs typeface="Calibri" panose="020F0502020204030204" pitchFamily="34" charset="0"/>
              </a:rPr>
              <a:t>() function to remove duplicate rows. This function removes duplicate rows from the dataset and returns a cleaned dataset.</a:t>
            </a:r>
          </a:p>
          <a:p>
            <a:r>
              <a:rPr lang="en-US" dirty="0">
                <a:latin typeface="Calibri" panose="020F0502020204030204" pitchFamily="34" charset="0"/>
                <a:ea typeface="Calibri" panose="020F0502020204030204" pitchFamily="34" charset="0"/>
                <a:cs typeface="Calibri" panose="020F0502020204030204" pitchFamily="34" charset="0"/>
              </a:rPr>
              <a:t>After removing duplicate rows, we can check the cleaned dataset.</a:t>
            </a:r>
          </a:p>
        </p:txBody>
      </p:sp>
    </p:spTree>
    <p:extLst>
      <p:ext uri="{BB962C8B-B14F-4D97-AF65-F5344CB8AC3E}">
        <p14:creationId xmlns:p14="http://schemas.microsoft.com/office/powerpoint/2010/main" val="1146866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A3D37382-A278-896A-D5AB-12E5245D53CB}"/>
              </a:ext>
            </a:extLst>
          </p:cNvPr>
          <p:cNvSpPr txBox="1"/>
          <p:nvPr/>
        </p:nvSpPr>
        <p:spPr>
          <a:xfrm>
            <a:off x="241050" y="96226"/>
            <a:ext cx="4320676" cy="584775"/>
          </a:xfrm>
          <a:prstGeom prst="rect">
            <a:avLst/>
          </a:prstGeom>
          <a:noFill/>
        </p:spPr>
        <p:txBody>
          <a:bodyPr wrap="square">
            <a:spAutoFit/>
          </a:bodyPr>
          <a:lstStyle/>
          <a:p>
            <a:r>
              <a:rPr lang="en-US" sz="3200" b="1" dirty="0">
                <a:latin typeface="Calibri" panose="020F0502020204030204" pitchFamily="34" charset="0"/>
                <a:ea typeface="Calibri" panose="020F0502020204030204" pitchFamily="34" charset="0"/>
                <a:cs typeface="Calibri" panose="020F0502020204030204" pitchFamily="34" charset="0"/>
              </a:rPr>
              <a:t>Correlation</a:t>
            </a:r>
          </a:p>
        </p:txBody>
      </p:sp>
      <p:pic>
        <p:nvPicPr>
          <p:cNvPr id="3" name="Resim 2">
            <a:extLst>
              <a:ext uri="{FF2B5EF4-FFF2-40B4-BE49-F238E27FC236}">
                <a16:creationId xmlns:a16="http://schemas.microsoft.com/office/drawing/2014/main" id="{9104C1F4-164F-8EEC-9D18-17AE5CC1DDB5}"/>
              </a:ext>
            </a:extLst>
          </p:cNvPr>
          <p:cNvPicPr>
            <a:picLocks noChangeAspect="1"/>
          </p:cNvPicPr>
          <p:nvPr/>
        </p:nvPicPr>
        <p:blipFill>
          <a:blip r:embed="rId3"/>
          <a:stretch>
            <a:fillRect/>
          </a:stretch>
        </p:blipFill>
        <p:spPr>
          <a:xfrm>
            <a:off x="241050" y="1683269"/>
            <a:ext cx="11719057" cy="556492"/>
          </a:xfrm>
          <a:prstGeom prst="rect">
            <a:avLst/>
          </a:prstGeom>
        </p:spPr>
      </p:pic>
      <p:pic>
        <p:nvPicPr>
          <p:cNvPr id="6" name="Resim 5">
            <a:extLst>
              <a:ext uri="{FF2B5EF4-FFF2-40B4-BE49-F238E27FC236}">
                <a16:creationId xmlns:a16="http://schemas.microsoft.com/office/drawing/2014/main" id="{4EED2DB5-FA4A-499C-BEC8-0ACA82FE9C92}"/>
              </a:ext>
            </a:extLst>
          </p:cNvPr>
          <p:cNvPicPr>
            <a:picLocks noChangeAspect="1"/>
          </p:cNvPicPr>
          <p:nvPr/>
        </p:nvPicPr>
        <p:blipFill>
          <a:blip r:embed="rId4"/>
          <a:stretch>
            <a:fillRect/>
          </a:stretch>
        </p:blipFill>
        <p:spPr>
          <a:xfrm>
            <a:off x="241050" y="2442306"/>
            <a:ext cx="11764039" cy="3950447"/>
          </a:xfrm>
          <a:prstGeom prst="rect">
            <a:avLst/>
          </a:prstGeom>
        </p:spPr>
      </p:pic>
      <p:sp>
        <p:nvSpPr>
          <p:cNvPr id="10" name="Metin kutusu 9">
            <a:extLst>
              <a:ext uri="{FF2B5EF4-FFF2-40B4-BE49-F238E27FC236}">
                <a16:creationId xmlns:a16="http://schemas.microsoft.com/office/drawing/2014/main" id="{2BE1DC86-3B94-BD95-B922-4A155B8CFCD5}"/>
              </a:ext>
            </a:extLst>
          </p:cNvPr>
          <p:cNvSpPr txBox="1"/>
          <p:nvPr/>
        </p:nvSpPr>
        <p:spPr>
          <a:xfrm>
            <a:off x="241050" y="681001"/>
            <a:ext cx="11709900" cy="923330"/>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Heatmaps are often used to visualize the correlation matrix. The correlation matrix shows the relationships between the variables with a color scale. High positive correlations are shown in darker color while high negative correlations are shown in lighter color.</a:t>
            </a:r>
          </a:p>
        </p:txBody>
      </p:sp>
    </p:spTree>
    <p:extLst>
      <p:ext uri="{BB962C8B-B14F-4D97-AF65-F5344CB8AC3E}">
        <p14:creationId xmlns:p14="http://schemas.microsoft.com/office/powerpoint/2010/main" val="1921560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BC347BD3-1901-7DCB-51E2-864D66DE96D0}"/>
              </a:ext>
            </a:extLst>
          </p:cNvPr>
          <p:cNvPicPr>
            <a:picLocks noChangeAspect="1"/>
          </p:cNvPicPr>
          <p:nvPr/>
        </p:nvPicPr>
        <p:blipFill>
          <a:blip r:embed="rId3"/>
          <a:stretch>
            <a:fillRect/>
          </a:stretch>
        </p:blipFill>
        <p:spPr>
          <a:xfrm>
            <a:off x="216002" y="116158"/>
            <a:ext cx="8184589" cy="563929"/>
          </a:xfrm>
          <a:prstGeom prst="rect">
            <a:avLst/>
          </a:prstGeom>
        </p:spPr>
      </p:pic>
      <p:pic>
        <p:nvPicPr>
          <p:cNvPr id="8" name="Resim 7" descr="metin, ekran görüntüsü, kalıp, desen, düzen, renklilik içeren bir resim&#10;&#10;Açıklama otomatik olarak oluşturuldu">
            <a:extLst>
              <a:ext uri="{FF2B5EF4-FFF2-40B4-BE49-F238E27FC236}">
                <a16:creationId xmlns:a16="http://schemas.microsoft.com/office/drawing/2014/main" id="{A591A7C0-87B8-437C-CA09-8C20FE3389B2}"/>
              </a:ext>
            </a:extLst>
          </p:cNvPr>
          <p:cNvPicPr>
            <a:picLocks noChangeAspect="1"/>
          </p:cNvPicPr>
          <p:nvPr/>
        </p:nvPicPr>
        <p:blipFill>
          <a:blip r:embed="rId4"/>
          <a:stretch>
            <a:fillRect/>
          </a:stretch>
        </p:blipFill>
        <p:spPr>
          <a:xfrm>
            <a:off x="216002" y="680087"/>
            <a:ext cx="5739031" cy="5946743"/>
          </a:xfrm>
          <a:prstGeom prst="rect">
            <a:avLst/>
          </a:prstGeom>
        </p:spPr>
      </p:pic>
    </p:spTree>
    <p:extLst>
      <p:ext uri="{BB962C8B-B14F-4D97-AF65-F5344CB8AC3E}">
        <p14:creationId xmlns:p14="http://schemas.microsoft.com/office/powerpoint/2010/main" val="798637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yagram 4">
            <a:extLst>
              <a:ext uri="{FF2B5EF4-FFF2-40B4-BE49-F238E27FC236}">
                <a16:creationId xmlns:a16="http://schemas.microsoft.com/office/drawing/2014/main" id="{3F6B2679-0639-9DE9-07F4-1175948A4D37}"/>
              </a:ext>
            </a:extLst>
          </p:cNvPr>
          <p:cNvGraphicFramePr/>
          <p:nvPr>
            <p:extLst>
              <p:ext uri="{D42A27DB-BD31-4B8C-83A1-F6EECF244321}">
                <p14:modId xmlns:p14="http://schemas.microsoft.com/office/powerpoint/2010/main" val="727840726"/>
              </p:ext>
            </p:extLst>
          </p:nvPr>
        </p:nvGraphicFramePr>
        <p:xfrm>
          <a:off x="3624494" y="514183"/>
          <a:ext cx="8128000" cy="5907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Metin kutusu 8">
            <a:extLst>
              <a:ext uri="{FF2B5EF4-FFF2-40B4-BE49-F238E27FC236}">
                <a16:creationId xmlns:a16="http://schemas.microsoft.com/office/drawing/2014/main" id="{DBC41A5B-A618-8447-2F8C-8B4712251D25}"/>
              </a:ext>
            </a:extLst>
          </p:cNvPr>
          <p:cNvSpPr txBox="1"/>
          <p:nvPr/>
        </p:nvSpPr>
        <p:spPr>
          <a:xfrm>
            <a:off x="801384" y="2890391"/>
            <a:ext cx="3246634" cy="1077218"/>
          </a:xfrm>
          <a:prstGeom prst="rect">
            <a:avLst/>
          </a:prstGeom>
          <a:noFill/>
        </p:spPr>
        <p:txBody>
          <a:bodyPr wrap="square">
            <a:spAutoFit/>
          </a:bodyPr>
          <a:lstStyle/>
          <a:p>
            <a:pPr algn="ctr">
              <a:spcBef>
                <a:spcPts val="0"/>
              </a:spcBef>
              <a:spcAft>
                <a:spcPts val="0"/>
              </a:spcAft>
              <a:buClrTx/>
              <a:buSzTx/>
            </a:pPr>
            <a:r>
              <a:rPr lang="en-GB" sz="3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Model </a:t>
            </a:r>
            <a:r>
              <a:rPr lang="tr-TR" sz="3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a:t>
            </a:r>
            <a:r>
              <a:rPr lang="en-GB" sz="3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election and </a:t>
            </a:r>
            <a:r>
              <a:rPr lang="tr-TR" sz="3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a:t>
            </a:r>
            <a:r>
              <a:rPr lang="en-GB" sz="3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valuation</a:t>
            </a:r>
            <a:endParaRPr lang="tr-TR" sz="3200" dirty="0">
              <a:effectLst/>
            </a:endParaRPr>
          </a:p>
        </p:txBody>
      </p:sp>
    </p:spTree>
    <p:extLst>
      <p:ext uri="{BB962C8B-B14F-4D97-AF65-F5344CB8AC3E}">
        <p14:creationId xmlns:p14="http://schemas.microsoft.com/office/powerpoint/2010/main" val="587722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Resim 9">
            <a:extLst>
              <a:ext uri="{FF2B5EF4-FFF2-40B4-BE49-F238E27FC236}">
                <a16:creationId xmlns:a16="http://schemas.microsoft.com/office/drawing/2014/main" id="{AA247465-1CFC-5D47-7AC9-3D66269BE11D}"/>
              </a:ext>
            </a:extLst>
          </p:cNvPr>
          <p:cNvPicPr>
            <a:picLocks noChangeAspect="1"/>
          </p:cNvPicPr>
          <p:nvPr/>
        </p:nvPicPr>
        <p:blipFill>
          <a:blip r:embed="rId3"/>
          <a:stretch>
            <a:fillRect/>
          </a:stretch>
        </p:blipFill>
        <p:spPr>
          <a:xfrm>
            <a:off x="279143" y="3744155"/>
            <a:ext cx="9801641" cy="2850384"/>
          </a:xfrm>
          <a:prstGeom prst="rect">
            <a:avLst/>
          </a:prstGeom>
        </p:spPr>
      </p:pic>
      <p:pic>
        <p:nvPicPr>
          <p:cNvPr id="14" name="Resim 13">
            <a:extLst>
              <a:ext uri="{FF2B5EF4-FFF2-40B4-BE49-F238E27FC236}">
                <a16:creationId xmlns:a16="http://schemas.microsoft.com/office/drawing/2014/main" id="{1DE8F406-74A2-01D7-F606-E328A940983F}"/>
              </a:ext>
            </a:extLst>
          </p:cNvPr>
          <p:cNvPicPr>
            <a:picLocks noChangeAspect="1"/>
          </p:cNvPicPr>
          <p:nvPr/>
        </p:nvPicPr>
        <p:blipFill>
          <a:blip r:embed="rId4"/>
          <a:stretch>
            <a:fillRect/>
          </a:stretch>
        </p:blipFill>
        <p:spPr>
          <a:xfrm>
            <a:off x="279143" y="263461"/>
            <a:ext cx="9542951" cy="3369661"/>
          </a:xfrm>
          <a:prstGeom prst="rect">
            <a:avLst/>
          </a:prstGeom>
        </p:spPr>
      </p:pic>
    </p:spTree>
    <p:extLst>
      <p:ext uri="{BB962C8B-B14F-4D97-AF65-F5344CB8AC3E}">
        <p14:creationId xmlns:p14="http://schemas.microsoft.com/office/powerpoint/2010/main" val="1503861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Düz Bağlayıcı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Metin kutusu 2">
            <a:extLst>
              <a:ext uri="{FF2B5EF4-FFF2-40B4-BE49-F238E27FC236}">
                <a16:creationId xmlns:a16="http://schemas.microsoft.com/office/drawing/2014/main" id="{D37EC5AE-B0B3-3C4A-F6BE-D5DC1D8B414A}"/>
              </a:ext>
            </a:extLst>
          </p:cNvPr>
          <p:cNvSpPr txBox="1"/>
          <p:nvPr/>
        </p:nvSpPr>
        <p:spPr>
          <a:xfrm>
            <a:off x="320040" y="445961"/>
            <a:ext cx="4587240" cy="523220"/>
          </a:xfrm>
          <a:prstGeom prst="rect">
            <a:avLst/>
          </a:prstGeom>
          <a:noFill/>
        </p:spPr>
        <p:txBody>
          <a:bodyPr wrap="square">
            <a:sp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Linear Regression</a:t>
            </a:r>
            <a:r>
              <a:rPr lang="tr-TR" sz="2800" b="1" dirty="0">
                <a:latin typeface="Calibri" panose="020F0502020204030204" pitchFamily="34" charset="0"/>
                <a:ea typeface="Calibri" panose="020F0502020204030204" pitchFamily="34" charset="0"/>
                <a:cs typeface="Calibri" panose="020F0502020204030204" pitchFamily="34" charset="0"/>
              </a:rPr>
              <a:t> </a:t>
            </a:r>
            <a:r>
              <a:rPr lang="en-US" sz="2800" b="1" dirty="0">
                <a:latin typeface="Calibri" panose="020F0502020204030204" pitchFamily="34" charset="0"/>
                <a:ea typeface="Calibri" panose="020F0502020204030204" pitchFamily="34" charset="0"/>
                <a:cs typeface="Calibri" panose="020F0502020204030204" pitchFamily="34" charset="0"/>
              </a:rPr>
              <a:t>Description</a:t>
            </a:r>
          </a:p>
        </p:txBody>
      </p:sp>
      <p:sp>
        <p:nvSpPr>
          <p:cNvPr id="7" name="Metin kutusu 6">
            <a:extLst>
              <a:ext uri="{FF2B5EF4-FFF2-40B4-BE49-F238E27FC236}">
                <a16:creationId xmlns:a16="http://schemas.microsoft.com/office/drawing/2014/main" id="{A8F33F34-0625-3D41-B7FB-216086A243E7}"/>
              </a:ext>
            </a:extLst>
          </p:cNvPr>
          <p:cNvSpPr txBox="1"/>
          <p:nvPr/>
        </p:nvSpPr>
        <p:spPr>
          <a:xfrm>
            <a:off x="170180" y="1443841"/>
            <a:ext cx="11851640" cy="3139321"/>
          </a:xfrm>
          <a:prstGeom prst="rect">
            <a:avLst/>
          </a:prstGeom>
          <a:noFill/>
        </p:spPr>
        <p:txBody>
          <a:bodyPr wrap="square">
            <a:spAutoFit/>
          </a:bodyPr>
          <a:lstStyle/>
          <a:p>
            <a:pPr algn="l"/>
            <a:r>
              <a:rPr lang="tr-TR"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Linear Regression is a supervised machine learning algorithm used to predict a continuous target variable based on one or more input features. It assumes a linear relationship between the input features and the target variable. The goal of linear regression is to find the best-fitting line that minimizes the difference between the predicted values and the actual values.</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algorithm works by estimating the coefficients (slope and intercept) of the linear equation that represents the relationship between the input features and the target variable. This estimation is done using a method called Ordinary Least Squares (OLS), which minimizes the sum of the squared differences between the predicted and</a:t>
            </a: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actual values.</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 visualize the linear regression model, you can plot the scatter plot of the data points and overlay the regression line. This helps in understanding the relationship between the input features and the target variable. The scatter plot displays the data points as dots, and the regression line shows the best-fit line that represents the linear relationship.</a:t>
            </a:r>
          </a:p>
        </p:txBody>
      </p:sp>
    </p:spTree>
    <p:extLst>
      <p:ext uri="{BB962C8B-B14F-4D97-AF65-F5344CB8AC3E}">
        <p14:creationId xmlns:p14="http://schemas.microsoft.com/office/powerpoint/2010/main" val="2545934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B1960D14-EE09-9A67-EF76-8F6EA526B7E0}"/>
              </a:ext>
            </a:extLst>
          </p:cNvPr>
          <p:cNvSpPr>
            <a:spLocks noGrp="1"/>
          </p:cNvSpPr>
          <p:nvPr>
            <p:ph type="title"/>
          </p:nvPr>
        </p:nvSpPr>
        <p:spPr>
          <a:xfrm>
            <a:off x="838200" y="442763"/>
            <a:ext cx="10515600" cy="575154"/>
          </a:xfrm>
        </p:spPr>
        <p:txBody>
          <a:bodyPr>
            <a:normAutofit/>
          </a:bodyPr>
          <a:lstStyle/>
          <a:p>
            <a:r>
              <a:rPr lang="en-US" sz="32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description</a:t>
            </a:r>
            <a:endParaRPr lang="en-US" sz="32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11" name="Resim 10" descr="taşıt, araç, tekerlek, kara taşıtı, taslak içeren bir resim&#10;&#10;Açıklama otomatik olarak oluşturuldu">
            <a:extLst>
              <a:ext uri="{FF2B5EF4-FFF2-40B4-BE49-F238E27FC236}">
                <a16:creationId xmlns:a16="http://schemas.microsoft.com/office/drawing/2014/main" id="{711C44FE-1583-765D-CE43-CC646C6C6CAB}"/>
              </a:ext>
            </a:extLst>
          </p:cNvPr>
          <p:cNvPicPr>
            <a:picLocks noChangeAspect="1"/>
          </p:cNvPicPr>
          <p:nvPr/>
        </p:nvPicPr>
        <p:blipFill>
          <a:blip r:embed="rId3"/>
          <a:stretch>
            <a:fillRect/>
          </a:stretch>
        </p:blipFill>
        <p:spPr>
          <a:xfrm>
            <a:off x="3713965" y="3856093"/>
            <a:ext cx="4764070" cy="2394005"/>
          </a:xfrm>
          <a:prstGeom prst="rect">
            <a:avLst/>
          </a:prstGeom>
        </p:spPr>
      </p:pic>
      <p:sp>
        <p:nvSpPr>
          <p:cNvPr id="3" name="Metin kutusu 2">
            <a:extLst>
              <a:ext uri="{FF2B5EF4-FFF2-40B4-BE49-F238E27FC236}">
                <a16:creationId xmlns:a16="http://schemas.microsoft.com/office/drawing/2014/main" id="{AC6F99FE-1EF4-E5BA-894C-93F11C95C5E2}"/>
              </a:ext>
            </a:extLst>
          </p:cNvPr>
          <p:cNvSpPr txBox="1"/>
          <p:nvPr/>
        </p:nvSpPr>
        <p:spPr>
          <a:xfrm>
            <a:off x="528727" y="1270770"/>
            <a:ext cx="11134545" cy="2308324"/>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The HIPS (Hierarchical Image Processing System) extension BINATTS was employed to extract features from the silhouettes. BINATTS utilizes a combination of scale-independent features, including classical moments-based measures such as scaled variance, skewness, and kurtosis about the major/minor axes, as well as heuristic measures such as hollows, circularity, rectangularity, and compactness.</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For the experiment, four model vehicles of the "Corgi" brand were utilized: </a:t>
            </a:r>
            <a:r>
              <a:rPr lang="en-US" b="1" dirty="0">
                <a:latin typeface="Calibri" panose="020F0502020204030204" pitchFamily="34" charset="0"/>
                <a:ea typeface="Calibri" panose="020F0502020204030204" pitchFamily="34" charset="0"/>
                <a:cs typeface="Calibri" panose="020F0502020204030204" pitchFamily="34" charset="0"/>
              </a:rPr>
              <a:t>a double-decker bus</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a Chevrolet van</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a Saab 9000</a:t>
            </a:r>
            <a:r>
              <a:rPr lang="en-US" dirty="0">
                <a:latin typeface="Calibri" panose="020F0502020204030204" pitchFamily="34" charset="0"/>
                <a:ea typeface="Calibri" panose="020F0502020204030204" pitchFamily="34" charset="0"/>
                <a:cs typeface="Calibri" panose="020F0502020204030204" pitchFamily="34" charset="0"/>
              </a:rPr>
              <a:t>, and </a:t>
            </a:r>
            <a:r>
              <a:rPr lang="en-US" b="1" dirty="0">
                <a:latin typeface="Calibri" panose="020F0502020204030204" pitchFamily="34" charset="0"/>
                <a:ea typeface="Calibri" panose="020F0502020204030204" pitchFamily="34" charset="0"/>
                <a:cs typeface="Calibri" panose="020F0502020204030204" pitchFamily="34" charset="0"/>
              </a:rPr>
              <a:t>an Opel Manta 400</a:t>
            </a:r>
            <a:r>
              <a:rPr lang="en-US" dirty="0">
                <a:latin typeface="Calibri" panose="020F0502020204030204" pitchFamily="34" charset="0"/>
                <a:ea typeface="Calibri" panose="020F0502020204030204" pitchFamily="34" charset="0"/>
                <a:cs typeface="Calibri" panose="020F0502020204030204" pitchFamily="34" charset="0"/>
              </a:rPr>
              <a:t>. This specific selection of vehicles was made with the intention of easily distinguishing the bus, van, and one of the cars, while making it more challenging to differentiate between the cars.</a:t>
            </a:r>
          </a:p>
        </p:txBody>
      </p:sp>
    </p:spTree>
    <p:extLst>
      <p:ext uri="{BB962C8B-B14F-4D97-AF65-F5344CB8AC3E}">
        <p14:creationId xmlns:p14="http://schemas.microsoft.com/office/powerpoint/2010/main" val="3749457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6" y="455372"/>
            <a:ext cx="2830923" cy="523220"/>
          </a:xfrm>
          <a:prstGeom prst="rect">
            <a:avLst/>
          </a:prstGeom>
          <a:noFill/>
        </p:spPr>
        <p:txBody>
          <a:bodyPr wrap="square">
            <a:spAutoFit/>
          </a:bodyPr>
          <a:lstStyle/>
          <a:p>
            <a:r>
              <a:rPr lang="en-US" sz="2800" b="1" dirty="0">
                <a:solidFill>
                  <a:srgbClr val="FFC000"/>
                </a:solidFill>
                <a:latin typeface="Calibri" panose="020F0502020204030204" pitchFamily="34" charset="0"/>
                <a:ea typeface="Calibri" panose="020F0502020204030204" pitchFamily="34" charset="0"/>
                <a:cs typeface="Calibri" panose="020F0502020204030204" pitchFamily="34" charset="0"/>
              </a:rPr>
              <a:t>Linear Regression</a:t>
            </a:r>
          </a:p>
        </p:txBody>
      </p:sp>
      <p:pic>
        <p:nvPicPr>
          <p:cNvPr id="7" name="Resim 6">
            <a:extLst>
              <a:ext uri="{FF2B5EF4-FFF2-40B4-BE49-F238E27FC236}">
                <a16:creationId xmlns:a16="http://schemas.microsoft.com/office/drawing/2014/main" id="{48C1E65C-082F-7471-51A3-9DE3DCA23AC4}"/>
              </a:ext>
            </a:extLst>
          </p:cNvPr>
          <p:cNvPicPr>
            <a:picLocks noChangeAspect="1"/>
          </p:cNvPicPr>
          <p:nvPr/>
        </p:nvPicPr>
        <p:blipFill>
          <a:blip r:embed="rId3"/>
          <a:stretch>
            <a:fillRect/>
          </a:stretch>
        </p:blipFill>
        <p:spPr>
          <a:xfrm>
            <a:off x="210226" y="2483027"/>
            <a:ext cx="9299835" cy="468026"/>
          </a:xfrm>
          <a:prstGeom prst="rect">
            <a:avLst/>
          </a:prstGeom>
        </p:spPr>
      </p:pic>
      <p:pic>
        <p:nvPicPr>
          <p:cNvPr id="9" name="Resim 8">
            <a:extLst>
              <a:ext uri="{FF2B5EF4-FFF2-40B4-BE49-F238E27FC236}">
                <a16:creationId xmlns:a16="http://schemas.microsoft.com/office/drawing/2014/main" id="{677C07A8-BE72-ECB6-D4E7-DA830B12D0CE}"/>
              </a:ext>
            </a:extLst>
          </p:cNvPr>
          <p:cNvPicPr>
            <a:picLocks noChangeAspect="1"/>
          </p:cNvPicPr>
          <p:nvPr/>
        </p:nvPicPr>
        <p:blipFill>
          <a:blip r:embed="rId4"/>
          <a:stretch>
            <a:fillRect/>
          </a:stretch>
        </p:blipFill>
        <p:spPr>
          <a:xfrm>
            <a:off x="271185" y="1552181"/>
            <a:ext cx="9238877" cy="439536"/>
          </a:xfrm>
          <a:prstGeom prst="rect">
            <a:avLst/>
          </a:prstGeom>
        </p:spPr>
      </p:pic>
      <p:sp>
        <p:nvSpPr>
          <p:cNvPr id="11" name="Metin kutusu 10">
            <a:extLst>
              <a:ext uri="{FF2B5EF4-FFF2-40B4-BE49-F238E27FC236}">
                <a16:creationId xmlns:a16="http://schemas.microsoft.com/office/drawing/2014/main" id="{7FC5FEC8-EC75-3377-3382-F4632C00A8B4}"/>
              </a:ext>
            </a:extLst>
          </p:cNvPr>
          <p:cNvSpPr txBox="1"/>
          <p:nvPr/>
        </p:nvSpPr>
        <p:spPr>
          <a:xfrm>
            <a:off x="210227" y="1179859"/>
            <a:ext cx="11771546"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Separating the data set into dependent and independent variables</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2" name="Metin kutusu 11">
            <a:extLst>
              <a:ext uri="{FF2B5EF4-FFF2-40B4-BE49-F238E27FC236}">
                <a16:creationId xmlns:a16="http://schemas.microsoft.com/office/drawing/2014/main" id="{57224673-4334-29B8-B649-68BB61903042}"/>
              </a:ext>
            </a:extLst>
          </p:cNvPr>
          <p:cNvSpPr txBox="1"/>
          <p:nvPr/>
        </p:nvSpPr>
        <p:spPr>
          <a:xfrm>
            <a:off x="210227" y="2118844"/>
            <a:ext cx="11771546"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Splitting the dataset into the Training set and Test set</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3" name="Metin kutusu 12">
            <a:extLst>
              <a:ext uri="{FF2B5EF4-FFF2-40B4-BE49-F238E27FC236}">
                <a16:creationId xmlns:a16="http://schemas.microsoft.com/office/drawing/2014/main" id="{2DEB3385-F06D-750C-F699-BC04709C90FE}"/>
              </a:ext>
            </a:extLst>
          </p:cNvPr>
          <p:cNvSpPr txBox="1"/>
          <p:nvPr/>
        </p:nvSpPr>
        <p:spPr>
          <a:xfrm>
            <a:off x="210226" y="3080439"/>
            <a:ext cx="11771546" cy="369332"/>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-Fitting simple linear regression to the training set.</a:t>
            </a:r>
          </a:p>
        </p:txBody>
      </p:sp>
      <p:pic>
        <p:nvPicPr>
          <p:cNvPr id="17" name="Resim 16">
            <a:extLst>
              <a:ext uri="{FF2B5EF4-FFF2-40B4-BE49-F238E27FC236}">
                <a16:creationId xmlns:a16="http://schemas.microsoft.com/office/drawing/2014/main" id="{BC7F111E-ECC2-B914-A802-808EE69301D6}"/>
              </a:ext>
            </a:extLst>
          </p:cNvPr>
          <p:cNvPicPr>
            <a:picLocks noChangeAspect="1"/>
          </p:cNvPicPr>
          <p:nvPr/>
        </p:nvPicPr>
        <p:blipFill>
          <a:blip r:embed="rId5"/>
          <a:stretch>
            <a:fillRect/>
          </a:stretch>
        </p:blipFill>
        <p:spPr>
          <a:xfrm>
            <a:off x="210226" y="3449771"/>
            <a:ext cx="9299834" cy="730579"/>
          </a:xfrm>
          <a:prstGeom prst="rect">
            <a:avLst/>
          </a:prstGeom>
        </p:spPr>
      </p:pic>
      <p:pic>
        <p:nvPicPr>
          <p:cNvPr id="20" name="Resim 19">
            <a:extLst>
              <a:ext uri="{FF2B5EF4-FFF2-40B4-BE49-F238E27FC236}">
                <a16:creationId xmlns:a16="http://schemas.microsoft.com/office/drawing/2014/main" id="{E3E1FC11-39C1-6712-E1BF-06A6326E4B0C}"/>
              </a:ext>
            </a:extLst>
          </p:cNvPr>
          <p:cNvPicPr>
            <a:picLocks noChangeAspect="1"/>
          </p:cNvPicPr>
          <p:nvPr/>
        </p:nvPicPr>
        <p:blipFill>
          <a:blip r:embed="rId6"/>
          <a:stretch>
            <a:fillRect/>
          </a:stretch>
        </p:blipFill>
        <p:spPr>
          <a:xfrm>
            <a:off x="271185" y="4672690"/>
            <a:ext cx="9238875" cy="964356"/>
          </a:xfrm>
          <a:prstGeom prst="rect">
            <a:avLst/>
          </a:prstGeom>
        </p:spPr>
      </p:pic>
      <p:sp>
        <p:nvSpPr>
          <p:cNvPr id="21" name="Metin kutusu 20">
            <a:extLst>
              <a:ext uri="{FF2B5EF4-FFF2-40B4-BE49-F238E27FC236}">
                <a16:creationId xmlns:a16="http://schemas.microsoft.com/office/drawing/2014/main" id="{FB72E1B1-AF8E-1F80-EEE6-E65F86809F6E}"/>
              </a:ext>
            </a:extLst>
          </p:cNvPr>
          <p:cNvSpPr txBox="1"/>
          <p:nvPr/>
        </p:nvSpPr>
        <p:spPr>
          <a:xfrm>
            <a:off x="210226" y="4303358"/>
            <a:ext cx="11771546"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Obtaining the coefficients of the Linear Regression model</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8318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7" y="177567"/>
            <a:ext cx="3848065" cy="523220"/>
          </a:xfrm>
          <a:prstGeom prst="rect">
            <a:avLst/>
          </a:prstGeom>
          <a:noFill/>
        </p:spPr>
        <p:txBody>
          <a:bodyPr wrap="square">
            <a:spAutoFit/>
          </a:bodyPr>
          <a:lstStyle/>
          <a:p>
            <a:r>
              <a:rPr lang="en-US" sz="2800" b="1" dirty="0">
                <a:solidFill>
                  <a:srgbClr val="FFC000"/>
                </a:solidFill>
                <a:latin typeface="Calibri" panose="020F0502020204030204" pitchFamily="34" charset="0"/>
                <a:ea typeface="Calibri" panose="020F0502020204030204" pitchFamily="34" charset="0"/>
                <a:cs typeface="Calibri" panose="020F0502020204030204" pitchFamily="34" charset="0"/>
              </a:rPr>
              <a:t>Linear Regression</a:t>
            </a:r>
            <a:r>
              <a:rPr lang="tr-TR" sz="2800" b="1" dirty="0">
                <a:solidFill>
                  <a:srgbClr val="FFC000"/>
                </a:solidFill>
                <a:latin typeface="Calibri" panose="020F0502020204030204" pitchFamily="34" charset="0"/>
                <a:ea typeface="Calibri" panose="020F0502020204030204" pitchFamily="34" charset="0"/>
                <a:cs typeface="Calibri" panose="020F0502020204030204" pitchFamily="34" charset="0"/>
              </a:rPr>
              <a:t> </a:t>
            </a:r>
            <a:r>
              <a:rPr lang="en-US" sz="2800" b="1" dirty="0">
                <a:solidFill>
                  <a:srgbClr val="FFC000"/>
                </a:solidFill>
                <a:latin typeface="Calibri" panose="020F0502020204030204" pitchFamily="34" charset="0"/>
                <a:ea typeface="Calibri" panose="020F0502020204030204" pitchFamily="34" charset="0"/>
                <a:cs typeface="Calibri" panose="020F0502020204030204" pitchFamily="34" charset="0"/>
              </a:rPr>
              <a:t>Cont’d</a:t>
            </a:r>
          </a:p>
        </p:txBody>
      </p:sp>
      <p:pic>
        <p:nvPicPr>
          <p:cNvPr id="3" name="Resim 2" descr="metin, ekran görüntüsü, yazılım, sayı, numara içeren bir resim&#10;&#10;Açıklama otomatik olarak oluşturuldu">
            <a:extLst>
              <a:ext uri="{FF2B5EF4-FFF2-40B4-BE49-F238E27FC236}">
                <a16:creationId xmlns:a16="http://schemas.microsoft.com/office/drawing/2014/main" id="{2F295D0C-09AE-D246-711C-E51D0ECAE4DB}"/>
              </a:ext>
            </a:extLst>
          </p:cNvPr>
          <p:cNvPicPr>
            <a:picLocks noChangeAspect="1"/>
          </p:cNvPicPr>
          <p:nvPr/>
        </p:nvPicPr>
        <p:blipFill>
          <a:blip r:embed="rId3"/>
          <a:stretch>
            <a:fillRect/>
          </a:stretch>
        </p:blipFill>
        <p:spPr>
          <a:xfrm>
            <a:off x="254308" y="793253"/>
            <a:ext cx="8951337" cy="4744291"/>
          </a:xfrm>
          <a:prstGeom prst="rect">
            <a:avLst/>
          </a:prstGeom>
        </p:spPr>
      </p:pic>
      <p:pic>
        <p:nvPicPr>
          <p:cNvPr id="6" name="Resim 5">
            <a:extLst>
              <a:ext uri="{FF2B5EF4-FFF2-40B4-BE49-F238E27FC236}">
                <a16:creationId xmlns:a16="http://schemas.microsoft.com/office/drawing/2014/main" id="{4A020CDB-5332-0D43-09D8-1524B060411E}"/>
              </a:ext>
            </a:extLst>
          </p:cNvPr>
          <p:cNvPicPr>
            <a:picLocks noChangeAspect="1"/>
          </p:cNvPicPr>
          <p:nvPr/>
        </p:nvPicPr>
        <p:blipFill>
          <a:blip r:embed="rId4"/>
          <a:stretch>
            <a:fillRect/>
          </a:stretch>
        </p:blipFill>
        <p:spPr>
          <a:xfrm>
            <a:off x="254307" y="5629782"/>
            <a:ext cx="8951337" cy="474629"/>
          </a:xfrm>
          <a:prstGeom prst="rect">
            <a:avLst/>
          </a:prstGeom>
        </p:spPr>
      </p:pic>
    </p:spTree>
    <p:extLst>
      <p:ext uri="{BB962C8B-B14F-4D97-AF65-F5344CB8AC3E}">
        <p14:creationId xmlns:p14="http://schemas.microsoft.com/office/powerpoint/2010/main" val="1353967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7" y="177567"/>
            <a:ext cx="3848065" cy="523220"/>
          </a:xfrm>
          <a:prstGeom prst="rect">
            <a:avLst/>
          </a:prstGeom>
          <a:noFill/>
        </p:spPr>
        <p:txBody>
          <a:bodyPr wrap="square">
            <a:spAutoFit/>
          </a:bodyPr>
          <a:lstStyle/>
          <a:p>
            <a:r>
              <a:rPr lang="en-US" sz="2800" b="1" dirty="0">
                <a:solidFill>
                  <a:srgbClr val="FFC000"/>
                </a:solidFill>
                <a:latin typeface="Calibri" panose="020F0502020204030204" pitchFamily="34" charset="0"/>
                <a:ea typeface="Calibri" panose="020F0502020204030204" pitchFamily="34" charset="0"/>
                <a:cs typeface="Calibri" panose="020F0502020204030204" pitchFamily="34" charset="0"/>
              </a:rPr>
              <a:t>Linear Regression</a:t>
            </a:r>
            <a:r>
              <a:rPr lang="tr-TR" sz="2800" b="1" dirty="0">
                <a:solidFill>
                  <a:srgbClr val="FFC000"/>
                </a:solidFill>
                <a:latin typeface="Calibri" panose="020F0502020204030204" pitchFamily="34" charset="0"/>
                <a:ea typeface="Calibri" panose="020F0502020204030204" pitchFamily="34" charset="0"/>
                <a:cs typeface="Calibri" panose="020F0502020204030204" pitchFamily="34" charset="0"/>
              </a:rPr>
              <a:t> </a:t>
            </a:r>
            <a:r>
              <a:rPr lang="en-US" sz="2800" b="1" dirty="0">
                <a:solidFill>
                  <a:srgbClr val="FFC000"/>
                </a:solidFill>
                <a:latin typeface="Calibri" panose="020F0502020204030204" pitchFamily="34" charset="0"/>
                <a:ea typeface="Calibri" panose="020F0502020204030204" pitchFamily="34" charset="0"/>
                <a:cs typeface="Calibri" panose="020F0502020204030204" pitchFamily="34" charset="0"/>
              </a:rPr>
              <a:t>Cont’d</a:t>
            </a:r>
          </a:p>
        </p:txBody>
      </p:sp>
      <p:sp>
        <p:nvSpPr>
          <p:cNvPr id="4" name="Metin kutusu 3">
            <a:extLst>
              <a:ext uri="{FF2B5EF4-FFF2-40B4-BE49-F238E27FC236}">
                <a16:creationId xmlns:a16="http://schemas.microsoft.com/office/drawing/2014/main" id="{2657012B-61FE-A7E4-1D9F-5FF8F01B0063}"/>
              </a:ext>
            </a:extLst>
          </p:cNvPr>
          <p:cNvSpPr txBox="1"/>
          <p:nvPr/>
        </p:nvSpPr>
        <p:spPr>
          <a:xfrm>
            <a:off x="210227" y="846277"/>
            <a:ext cx="11646151" cy="646331"/>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In the code, we combine the training and test error values and assign them to the </a:t>
            </a:r>
            <a:r>
              <a:rPr lang="en-US" dirty="0" err="1">
                <a:latin typeface="Calibri" panose="020F0502020204030204" pitchFamily="34" charset="0"/>
                <a:ea typeface="Calibri" panose="020F0502020204030204" pitchFamily="34" charset="0"/>
                <a:cs typeface="Calibri" panose="020F0502020204030204" pitchFamily="34" charset="0"/>
              </a:rPr>
              <a:t>all_errors</a:t>
            </a:r>
            <a:r>
              <a:rPr lang="en-US" dirty="0">
                <a:latin typeface="Calibri" panose="020F0502020204030204" pitchFamily="34" charset="0"/>
                <a:ea typeface="Calibri" panose="020F0502020204030204" pitchFamily="34" charset="0"/>
                <a:cs typeface="Calibri" panose="020F0502020204030204" pitchFamily="34" charset="0"/>
              </a:rPr>
              <a:t> variable. Next, we plot the distribution of error values as a histogram using the </a:t>
            </a:r>
            <a:r>
              <a:rPr lang="en-US" dirty="0" err="1">
                <a:latin typeface="Calibri" panose="020F0502020204030204" pitchFamily="34" charset="0"/>
                <a:ea typeface="Calibri" panose="020F0502020204030204" pitchFamily="34" charset="0"/>
                <a:cs typeface="Calibri" panose="020F0502020204030204" pitchFamily="34" charset="0"/>
              </a:rPr>
              <a:t>plt.hist</a:t>
            </a:r>
            <a:r>
              <a:rPr lang="en-US" dirty="0">
                <a:latin typeface="Calibri" panose="020F0502020204030204" pitchFamily="34" charset="0"/>
                <a:ea typeface="Calibri" panose="020F0502020204030204" pitchFamily="34" charset="0"/>
                <a:cs typeface="Calibri" panose="020F0502020204030204" pitchFamily="34" charset="0"/>
              </a:rPr>
              <a:t>() function.</a:t>
            </a:r>
          </a:p>
        </p:txBody>
      </p:sp>
      <p:pic>
        <p:nvPicPr>
          <p:cNvPr id="8" name="Resim 7" descr="metin, yazı tipi, ekran görüntüsü, çizgi içeren bir resim&#10;&#10;Açıklama otomatik olarak oluşturuldu">
            <a:extLst>
              <a:ext uri="{FF2B5EF4-FFF2-40B4-BE49-F238E27FC236}">
                <a16:creationId xmlns:a16="http://schemas.microsoft.com/office/drawing/2014/main" id="{8136A8C3-007A-E392-F463-DB8C02DC69CC}"/>
              </a:ext>
            </a:extLst>
          </p:cNvPr>
          <p:cNvPicPr>
            <a:picLocks noChangeAspect="1"/>
          </p:cNvPicPr>
          <p:nvPr/>
        </p:nvPicPr>
        <p:blipFill>
          <a:blip r:embed="rId3"/>
          <a:stretch>
            <a:fillRect/>
          </a:stretch>
        </p:blipFill>
        <p:spPr>
          <a:xfrm>
            <a:off x="179743" y="1638098"/>
            <a:ext cx="8230313" cy="1356478"/>
          </a:xfrm>
          <a:prstGeom prst="rect">
            <a:avLst/>
          </a:prstGeom>
        </p:spPr>
      </p:pic>
      <p:pic>
        <p:nvPicPr>
          <p:cNvPr id="14" name="Resim 13" descr="metin, ekran görüntüsü, yazı tipi, çizgi içeren bir resim&#10;&#10;Açıklama otomatik olarak oluşturuldu">
            <a:extLst>
              <a:ext uri="{FF2B5EF4-FFF2-40B4-BE49-F238E27FC236}">
                <a16:creationId xmlns:a16="http://schemas.microsoft.com/office/drawing/2014/main" id="{3AA9FB5F-F817-C9C4-F430-D2D46330725E}"/>
              </a:ext>
            </a:extLst>
          </p:cNvPr>
          <p:cNvPicPr>
            <a:picLocks noChangeAspect="1"/>
          </p:cNvPicPr>
          <p:nvPr/>
        </p:nvPicPr>
        <p:blipFill>
          <a:blip r:embed="rId4"/>
          <a:stretch>
            <a:fillRect/>
          </a:stretch>
        </p:blipFill>
        <p:spPr>
          <a:xfrm>
            <a:off x="240708" y="3413462"/>
            <a:ext cx="8169348" cy="1310754"/>
          </a:xfrm>
          <a:prstGeom prst="rect">
            <a:avLst/>
          </a:prstGeom>
        </p:spPr>
      </p:pic>
      <p:pic>
        <p:nvPicPr>
          <p:cNvPr id="15" name="Resim 14">
            <a:extLst>
              <a:ext uri="{FF2B5EF4-FFF2-40B4-BE49-F238E27FC236}">
                <a16:creationId xmlns:a16="http://schemas.microsoft.com/office/drawing/2014/main" id="{7760CAE1-F022-3E65-6DA2-3D283A25BAF5}"/>
              </a:ext>
            </a:extLst>
          </p:cNvPr>
          <p:cNvPicPr>
            <a:picLocks noChangeAspect="1"/>
          </p:cNvPicPr>
          <p:nvPr/>
        </p:nvPicPr>
        <p:blipFill>
          <a:blip r:embed="rId5"/>
          <a:stretch>
            <a:fillRect/>
          </a:stretch>
        </p:blipFill>
        <p:spPr>
          <a:xfrm>
            <a:off x="7672948" y="3413462"/>
            <a:ext cx="4519052" cy="3444538"/>
          </a:xfrm>
          <a:prstGeom prst="rect">
            <a:avLst/>
          </a:prstGeom>
        </p:spPr>
      </p:pic>
    </p:spTree>
    <p:extLst>
      <p:ext uri="{BB962C8B-B14F-4D97-AF65-F5344CB8AC3E}">
        <p14:creationId xmlns:p14="http://schemas.microsoft.com/office/powerpoint/2010/main" val="4030180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7" y="177567"/>
            <a:ext cx="3848065" cy="523220"/>
          </a:xfrm>
          <a:prstGeom prst="rect">
            <a:avLst/>
          </a:prstGeom>
          <a:noFill/>
        </p:spPr>
        <p:txBody>
          <a:bodyPr wrap="square">
            <a:spAutoFit/>
          </a:bodyPr>
          <a:lstStyle/>
          <a:p>
            <a:r>
              <a:rPr lang="en-US" sz="2800" b="1" dirty="0">
                <a:solidFill>
                  <a:srgbClr val="FFC000"/>
                </a:solidFill>
                <a:latin typeface="Calibri" panose="020F0502020204030204" pitchFamily="34" charset="0"/>
                <a:ea typeface="Calibri" panose="020F0502020204030204" pitchFamily="34" charset="0"/>
                <a:cs typeface="Calibri" panose="020F0502020204030204" pitchFamily="34" charset="0"/>
              </a:rPr>
              <a:t>Linear Regression</a:t>
            </a:r>
            <a:r>
              <a:rPr lang="tr-TR" sz="2800" b="1" dirty="0">
                <a:solidFill>
                  <a:srgbClr val="FFC000"/>
                </a:solidFill>
                <a:latin typeface="Calibri" panose="020F0502020204030204" pitchFamily="34" charset="0"/>
                <a:ea typeface="Calibri" panose="020F0502020204030204" pitchFamily="34" charset="0"/>
                <a:cs typeface="Calibri" panose="020F0502020204030204" pitchFamily="34" charset="0"/>
              </a:rPr>
              <a:t> </a:t>
            </a:r>
            <a:r>
              <a:rPr lang="en-US" sz="2800" b="1" dirty="0">
                <a:solidFill>
                  <a:srgbClr val="FFC000"/>
                </a:solidFill>
                <a:latin typeface="Calibri" panose="020F0502020204030204" pitchFamily="34" charset="0"/>
                <a:ea typeface="Calibri" panose="020F0502020204030204" pitchFamily="34" charset="0"/>
                <a:cs typeface="Calibri" panose="020F0502020204030204" pitchFamily="34" charset="0"/>
              </a:rPr>
              <a:t>Cont’d</a:t>
            </a:r>
          </a:p>
        </p:txBody>
      </p:sp>
      <p:sp>
        <p:nvSpPr>
          <p:cNvPr id="4" name="Metin kutusu 3">
            <a:extLst>
              <a:ext uri="{FF2B5EF4-FFF2-40B4-BE49-F238E27FC236}">
                <a16:creationId xmlns:a16="http://schemas.microsoft.com/office/drawing/2014/main" id="{2657012B-61FE-A7E4-1D9F-5FF8F01B0063}"/>
              </a:ext>
            </a:extLst>
          </p:cNvPr>
          <p:cNvSpPr txBox="1"/>
          <p:nvPr/>
        </p:nvSpPr>
        <p:spPr>
          <a:xfrm>
            <a:off x="149064" y="700787"/>
            <a:ext cx="11770011" cy="646331"/>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In this code, we combine the actual values with the predicted values and assign them to the variables y_combined and </a:t>
            </a:r>
            <a:r>
              <a:rPr lang="en-US" dirty="0" err="1">
                <a:latin typeface="Calibri" panose="020F0502020204030204" pitchFamily="34" charset="0"/>
                <a:ea typeface="Calibri" panose="020F0502020204030204" pitchFamily="34" charset="0"/>
                <a:cs typeface="Calibri" panose="020F0502020204030204" pitchFamily="34" charset="0"/>
              </a:rPr>
              <a:t>y_pred_combined</a:t>
            </a:r>
            <a:r>
              <a:rPr lang="en-US" dirty="0">
                <a:latin typeface="Calibri" panose="020F0502020204030204" pitchFamily="34" charset="0"/>
                <a:ea typeface="Calibri" panose="020F0502020204030204" pitchFamily="34" charset="0"/>
                <a:cs typeface="Calibri" panose="020F0502020204030204" pitchFamily="34" charset="0"/>
              </a:rPr>
              <a:t>. Next, we plot a scatter plot comparing the actual and predicted values using the </a:t>
            </a:r>
            <a:r>
              <a:rPr lang="en-US" dirty="0" err="1">
                <a:latin typeface="Calibri" panose="020F0502020204030204" pitchFamily="34" charset="0"/>
                <a:ea typeface="Calibri" panose="020F0502020204030204" pitchFamily="34" charset="0"/>
                <a:cs typeface="Calibri" panose="020F0502020204030204" pitchFamily="34" charset="0"/>
              </a:rPr>
              <a:t>plt.scatter</a:t>
            </a:r>
            <a:r>
              <a:rPr lang="en-US" dirty="0">
                <a:latin typeface="Calibri" panose="020F0502020204030204" pitchFamily="34" charset="0"/>
                <a:ea typeface="Calibri" panose="020F0502020204030204" pitchFamily="34" charset="0"/>
                <a:cs typeface="Calibri" panose="020F0502020204030204" pitchFamily="34" charset="0"/>
              </a:rPr>
              <a:t>() function.</a:t>
            </a:r>
          </a:p>
        </p:txBody>
      </p:sp>
      <p:pic>
        <p:nvPicPr>
          <p:cNvPr id="7" name="Resim 6" descr="metin, yazı tipi, ekran görüntüsü içeren bir resim&#10;&#10;Açıklama otomatik olarak oluşturuldu">
            <a:extLst>
              <a:ext uri="{FF2B5EF4-FFF2-40B4-BE49-F238E27FC236}">
                <a16:creationId xmlns:a16="http://schemas.microsoft.com/office/drawing/2014/main" id="{E16F190A-56F9-1C24-4929-FFA79F496DDA}"/>
              </a:ext>
            </a:extLst>
          </p:cNvPr>
          <p:cNvPicPr>
            <a:picLocks noChangeAspect="1"/>
          </p:cNvPicPr>
          <p:nvPr/>
        </p:nvPicPr>
        <p:blipFill>
          <a:blip r:embed="rId3"/>
          <a:stretch>
            <a:fillRect/>
          </a:stretch>
        </p:blipFill>
        <p:spPr>
          <a:xfrm>
            <a:off x="149064" y="1624117"/>
            <a:ext cx="8245555" cy="1447925"/>
          </a:xfrm>
          <a:prstGeom prst="rect">
            <a:avLst/>
          </a:prstGeom>
        </p:spPr>
      </p:pic>
      <p:pic>
        <p:nvPicPr>
          <p:cNvPr id="11" name="Resim 10" descr="metin, yazı tipi, ekran görüntüsü içeren bir resim&#10;&#10;Açıklama otomatik olarak oluşturuldu">
            <a:extLst>
              <a:ext uri="{FF2B5EF4-FFF2-40B4-BE49-F238E27FC236}">
                <a16:creationId xmlns:a16="http://schemas.microsoft.com/office/drawing/2014/main" id="{04CB63E0-581A-056E-0080-C19F60B454E5}"/>
              </a:ext>
            </a:extLst>
          </p:cNvPr>
          <p:cNvPicPr>
            <a:picLocks noChangeAspect="1"/>
          </p:cNvPicPr>
          <p:nvPr/>
        </p:nvPicPr>
        <p:blipFill>
          <a:blip r:embed="rId4"/>
          <a:stretch>
            <a:fillRect/>
          </a:stretch>
        </p:blipFill>
        <p:spPr>
          <a:xfrm>
            <a:off x="210227" y="4754923"/>
            <a:ext cx="8207451" cy="1966130"/>
          </a:xfrm>
          <a:prstGeom prst="rect">
            <a:avLst/>
          </a:prstGeom>
        </p:spPr>
      </p:pic>
      <p:pic>
        <p:nvPicPr>
          <p:cNvPr id="12" name="Resim 11">
            <a:extLst>
              <a:ext uri="{FF2B5EF4-FFF2-40B4-BE49-F238E27FC236}">
                <a16:creationId xmlns:a16="http://schemas.microsoft.com/office/drawing/2014/main" id="{6205EAA7-29FB-E2C1-EF6A-95B44B75C7A6}"/>
              </a:ext>
            </a:extLst>
          </p:cNvPr>
          <p:cNvPicPr>
            <a:picLocks noChangeAspect="1"/>
          </p:cNvPicPr>
          <p:nvPr/>
        </p:nvPicPr>
        <p:blipFill>
          <a:blip r:embed="rId5"/>
          <a:stretch>
            <a:fillRect/>
          </a:stretch>
        </p:blipFill>
        <p:spPr>
          <a:xfrm>
            <a:off x="7643885" y="1363308"/>
            <a:ext cx="4275190" cy="3482642"/>
          </a:xfrm>
          <a:prstGeom prst="rect">
            <a:avLst/>
          </a:prstGeom>
        </p:spPr>
      </p:pic>
      <p:sp>
        <p:nvSpPr>
          <p:cNvPr id="16" name="Metin kutusu 15">
            <a:extLst>
              <a:ext uri="{FF2B5EF4-FFF2-40B4-BE49-F238E27FC236}">
                <a16:creationId xmlns:a16="http://schemas.microsoft.com/office/drawing/2014/main" id="{9AB7B98B-432E-ABCB-4BA3-E5346601176E}"/>
              </a:ext>
            </a:extLst>
          </p:cNvPr>
          <p:cNvSpPr txBox="1"/>
          <p:nvPr/>
        </p:nvSpPr>
        <p:spPr>
          <a:xfrm>
            <a:off x="149064" y="3785959"/>
            <a:ext cx="7555985" cy="923330"/>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In this code, we calculate errors between actual and predicted values using error metrics such as mean_absolute_error(), mean_squared_error(), and r2_score(). Next, we print these error metrics to the screen.</a:t>
            </a:r>
          </a:p>
        </p:txBody>
      </p:sp>
    </p:spTree>
    <p:extLst>
      <p:ext uri="{BB962C8B-B14F-4D97-AF65-F5344CB8AC3E}">
        <p14:creationId xmlns:p14="http://schemas.microsoft.com/office/powerpoint/2010/main" val="3914183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7" y="177567"/>
            <a:ext cx="9197933" cy="523220"/>
          </a:xfrm>
          <a:prstGeom prst="rect">
            <a:avLst/>
          </a:prstGeom>
          <a:noFill/>
        </p:spPr>
        <p:txBody>
          <a:bodyPr wrap="square">
            <a:spAutoFit/>
          </a:bodyPr>
          <a:lstStyle/>
          <a:p>
            <a:r>
              <a:rPr lang="en-US" sz="2800" b="1" dirty="0">
                <a:solidFill>
                  <a:srgbClr val="FFC000"/>
                </a:solidFill>
                <a:latin typeface="Calibri" panose="020F0502020204030204" pitchFamily="34" charset="0"/>
                <a:ea typeface="Calibri" panose="020F0502020204030204" pitchFamily="34" charset="0"/>
                <a:cs typeface="Calibri" panose="020F0502020204030204" pitchFamily="34" charset="0"/>
              </a:rPr>
              <a:t>What can be done to increase the Linear Regression Score?</a:t>
            </a:r>
          </a:p>
        </p:txBody>
      </p:sp>
      <p:pic>
        <p:nvPicPr>
          <p:cNvPr id="3" name="Resim 2">
            <a:extLst>
              <a:ext uri="{FF2B5EF4-FFF2-40B4-BE49-F238E27FC236}">
                <a16:creationId xmlns:a16="http://schemas.microsoft.com/office/drawing/2014/main" id="{3DAACD72-6B36-615A-0BDE-B29C10F2A6FF}"/>
              </a:ext>
            </a:extLst>
          </p:cNvPr>
          <p:cNvPicPr>
            <a:picLocks noChangeAspect="1"/>
          </p:cNvPicPr>
          <p:nvPr/>
        </p:nvPicPr>
        <p:blipFill>
          <a:blip r:embed="rId3"/>
          <a:stretch>
            <a:fillRect/>
          </a:stretch>
        </p:blipFill>
        <p:spPr>
          <a:xfrm>
            <a:off x="210227" y="1164237"/>
            <a:ext cx="11483933" cy="2274947"/>
          </a:xfrm>
          <a:prstGeom prst="rect">
            <a:avLst/>
          </a:prstGeom>
        </p:spPr>
      </p:pic>
      <p:pic>
        <p:nvPicPr>
          <p:cNvPr id="8" name="Resim 7">
            <a:extLst>
              <a:ext uri="{FF2B5EF4-FFF2-40B4-BE49-F238E27FC236}">
                <a16:creationId xmlns:a16="http://schemas.microsoft.com/office/drawing/2014/main" id="{9A01A902-22A5-6128-8FD7-02FA9592BBD8}"/>
              </a:ext>
            </a:extLst>
          </p:cNvPr>
          <p:cNvPicPr>
            <a:picLocks noChangeAspect="1"/>
          </p:cNvPicPr>
          <p:nvPr/>
        </p:nvPicPr>
        <p:blipFill>
          <a:blip r:embed="rId4"/>
          <a:stretch>
            <a:fillRect/>
          </a:stretch>
        </p:blipFill>
        <p:spPr>
          <a:xfrm>
            <a:off x="210227" y="4093398"/>
            <a:ext cx="11483933" cy="2117150"/>
          </a:xfrm>
          <a:prstGeom prst="rect">
            <a:avLst/>
          </a:prstGeom>
        </p:spPr>
      </p:pic>
      <p:sp>
        <p:nvSpPr>
          <p:cNvPr id="10" name="Metin kutusu 9">
            <a:extLst>
              <a:ext uri="{FF2B5EF4-FFF2-40B4-BE49-F238E27FC236}">
                <a16:creationId xmlns:a16="http://schemas.microsoft.com/office/drawing/2014/main" id="{883D28BB-C8A6-44EA-014C-ECD99432691A}"/>
              </a:ext>
            </a:extLst>
          </p:cNvPr>
          <p:cNvSpPr txBox="1"/>
          <p:nvPr/>
        </p:nvSpPr>
        <p:spPr>
          <a:xfrm>
            <a:off x="210227" y="811064"/>
            <a:ext cx="6096000" cy="369332"/>
          </a:xfrm>
          <a:prstGeom prst="rect">
            <a:avLst/>
          </a:prstGeom>
          <a:noFill/>
        </p:spPr>
        <p:txBody>
          <a:bodyPr wrap="square">
            <a:spAutoFit/>
          </a:bodyPr>
          <a:lstStyle/>
          <a:p>
            <a:pPr algn="l"/>
            <a:r>
              <a:rPr lang="tr-TR"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Linear Regression with Standard Deviations</a:t>
            </a:r>
          </a:p>
        </p:txBody>
      </p:sp>
      <p:sp>
        <p:nvSpPr>
          <p:cNvPr id="14" name="Metin kutusu 13">
            <a:extLst>
              <a:ext uri="{FF2B5EF4-FFF2-40B4-BE49-F238E27FC236}">
                <a16:creationId xmlns:a16="http://schemas.microsoft.com/office/drawing/2014/main" id="{4B76083E-D7D6-A738-FE18-242584856384}"/>
              </a:ext>
            </a:extLst>
          </p:cNvPr>
          <p:cNvSpPr txBox="1"/>
          <p:nvPr/>
        </p:nvSpPr>
        <p:spPr>
          <a:xfrm>
            <a:off x="210227" y="3717968"/>
            <a:ext cx="6096000" cy="369332"/>
          </a:xfrm>
          <a:prstGeom prst="rect">
            <a:avLst/>
          </a:prstGeom>
          <a:noFill/>
        </p:spPr>
        <p:txBody>
          <a:bodyPr wrap="square">
            <a:spAutoFit/>
          </a:bodyPr>
          <a:lstStyle/>
          <a:p>
            <a:pPr algn="l"/>
            <a:r>
              <a:rPr lang="tr-TR"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Linear Regression with Polynomial Regression</a:t>
            </a:r>
          </a:p>
        </p:txBody>
      </p:sp>
    </p:spTree>
    <p:extLst>
      <p:ext uri="{BB962C8B-B14F-4D97-AF65-F5344CB8AC3E}">
        <p14:creationId xmlns:p14="http://schemas.microsoft.com/office/powerpoint/2010/main" val="35995097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7" y="177567"/>
            <a:ext cx="2286393" cy="523220"/>
          </a:xfrm>
          <a:prstGeom prst="rect">
            <a:avLst/>
          </a:prstGeom>
          <a:noFill/>
        </p:spPr>
        <p:txBody>
          <a:bodyPr wrap="square">
            <a:spAutoFit/>
          </a:bodyPr>
          <a:lstStyle/>
          <a:p>
            <a:r>
              <a:rPr lang="en-US" sz="2800" b="1" dirty="0">
                <a:solidFill>
                  <a:srgbClr val="FFC000"/>
                </a:solidFill>
                <a:latin typeface="Calibri" panose="020F0502020204030204" pitchFamily="34" charset="0"/>
                <a:ea typeface="Calibri" panose="020F0502020204030204" pitchFamily="34" charset="0"/>
                <a:cs typeface="Calibri" panose="020F0502020204030204" pitchFamily="34" charset="0"/>
              </a:rPr>
              <a:t>Cross Validate</a:t>
            </a:r>
          </a:p>
        </p:txBody>
      </p:sp>
      <p:sp>
        <p:nvSpPr>
          <p:cNvPr id="3" name="Metin kutusu 2">
            <a:extLst>
              <a:ext uri="{FF2B5EF4-FFF2-40B4-BE49-F238E27FC236}">
                <a16:creationId xmlns:a16="http://schemas.microsoft.com/office/drawing/2014/main" id="{D4460C9C-7260-FBA3-99B8-41A810644322}"/>
              </a:ext>
            </a:extLst>
          </p:cNvPr>
          <p:cNvSpPr txBox="1"/>
          <p:nvPr/>
        </p:nvSpPr>
        <p:spPr>
          <a:xfrm>
            <a:off x="305656" y="700787"/>
            <a:ext cx="11447980" cy="369332"/>
          </a:xfrm>
          <a:prstGeom prst="rect">
            <a:avLst/>
          </a:prstGeom>
          <a:noFill/>
        </p:spPr>
        <p:txBody>
          <a:bodyPr wrap="square">
            <a:spAutoFit/>
          </a:bodyPr>
          <a:lstStyle/>
          <a:p>
            <a:r>
              <a:rPr lang="en-US" dirty="0"/>
              <a:t>Cross-validation is a method used to evaluate the performance of a model.</a:t>
            </a:r>
          </a:p>
        </p:txBody>
      </p:sp>
      <p:pic>
        <p:nvPicPr>
          <p:cNvPr id="6" name="Resim 5">
            <a:extLst>
              <a:ext uri="{FF2B5EF4-FFF2-40B4-BE49-F238E27FC236}">
                <a16:creationId xmlns:a16="http://schemas.microsoft.com/office/drawing/2014/main" id="{A8C2025B-7CDA-D50E-E570-C59D3BB572DE}"/>
              </a:ext>
            </a:extLst>
          </p:cNvPr>
          <p:cNvPicPr>
            <a:picLocks noChangeAspect="1"/>
          </p:cNvPicPr>
          <p:nvPr/>
        </p:nvPicPr>
        <p:blipFill>
          <a:blip r:embed="rId3"/>
          <a:stretch>
            <a:fillRect/>
          </a:stretch>
        </p:blipFill>
        <p:spPr>
          <a:xfrm>
            <a:off x="305656" y="1224007"/>
            <a:ext cx="9190510" cy="1323984"/>
          </a:xfrm>
          <a:prstGeom prst="rect">
            <a:avLst/>
          </a:prstGeom>
        </p:spPr>
      </p:pic>
      <p:pic>
        <p:nvPicPr>
          <p:cNvPr id="10" name="Resim 9">
            <a:extLst>
              <a:ext uri="{FF2B5EF4-FFF2-40B4-BE49-F238E27FC236}">
                <a16:creationId xmlns:a16="http://schemas.microsoft.com/office/drawing/2014/main" id="{BB6DB8DD-E963-F6DF-222D-C81FEFE630E6}"/>
              </a:ext>
            </a:extLst>
          </p:cNvPr>
          <p:cNvPicPr>
            <a:picLocks noChangeAspect="1"/>
          </p:cNvPicPr>
          <p:nvPr/>
        </p:nvPicPr>
        <p:blipFill>
          <a:blip r:embed="rId4"/>
          <a:stretch>
            <a:fillRect/>
          </a:stretch>
        </p:blipFill>
        <p:spPr>
          <a:xfrm>
            <a:off x="210227" y="2702101"/>
            <a:ext cx="9317056" cy="1551398"/>
          </a:xfrm>
          <a:prstGeom prst="rect">
            <a:avLst/>
          </a:prstGeom>
        </p:spPr>
      </p:pic>
      <p:pic>
        <p:nvPicPr>
          <p:cNvPr id="15" name="Resim 14">
            <a:extLst>
              <a:ext uri="{FF2B5EF4-FFF2-40B4-BE49-F238E27FC236}">
                <a16:creationId xmlns:a16="http://schemas.microsoft.com/office/drawing/2014/main" id="{ADFCA7AE-72EB-40F2-C853-BD51E2D56F2A}"/>
              </a:ext>
            </a:extLst>
          </p:cNvPr>
          <p:cNvPicPr>
            <a:picLocks noChangeAspect="1"/>
          </p:cNvPicPr>
          <p:nvPr/>
        </p:nvPicPr>
        <p:blipFill>
          <a:blip r:embed="rId5"/>
          <a:stretch>
            <a:fillRect/>
          </a:stretch>
        </p:blipFill>
        <p:spPr>
          <a:xfrm>
            <a:off x="305656" y="4459233"/>
            <a:ext cx="9268090" cy="1456538"/>
          </a:xfrm>
          <a:prstGeom prst="rect">
            <a:avLst/>
          </a:prstGeom>
        </p:spPr>
      </p:pic>
    </p:spTree>
    <p:extLst>
      <p:ext uri="{BB962C8B-B14F-4D97-AF65-F5344CB8AC3E}">
        <p14:creationId xmlns:p14="http://schemas.microsoft.com/office/powerpoint/2010/main" val="1329846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7" y="177567"/>
            <a:ext cx="3488470" cy="523220"/>
          </a:xfrm>
          <a:prstGeom prst="rect">
            <a:avLst/>
          </a:prstGeom>
          <a:noFill/>
        </p:spPr>
        <p:txBody>
          <a:bodyPr wrap="square">
            <a:spAutoFit/>
          </a:bodyPr>
          <a:lstStyle/>
          <a:p>
            <a:r>
              <a:rPr lang="en-US" sz="2800" b="1" dirty="0">
                <a:solidFill>
                  <a:srgbClr val="FFC000"/>
                </a:solidFill>
                <a:latin typeface="Calibri" panose="020F0502020204030204" pitchFamily="34" charset="0"/>
                <a:ea typeface="Calibri" panose="020F0502020204030204" pitchFamily="34" charset="0"/>
                <a:cs typeface="Calibri" panose="020F0502020204030204" pitchFamily="34" charset="0"/>
              </a:rPr>
              <a:t>Cross Validate</a:t>
            </a:r>
            <a:r>
              <a:rPr lang="tr-TR" sz="2800" b="1" dirty="0">
                <a:solidFill>
                  <a:srgbClr val="FFC000"/>
                </a:solidFill>
                <a:latin typeface="Calibri" panose="020F0502020204030204" pitchFamily="34" charset="0"/>
                <a:ea typeface="Calibri" panose="020F0502020204030204" pitchFamily="34" charset="0"/>
                <a:cs typeface="Calibri" panose="020F0502020204030204" pitchFamily="34" charset="0"/>
              </a:rPr>
              <a:t> </a:t>
            </a:r>
            <a:r>
              <a:rPr lang="en-US" sz="2800" b="1" dirty="0">
                <a:solidFill>
                  <a:srgbClr val="FFC000"/>
                </a:solidFill>
                <a:latin typeface="Calibri" panose="020F0502020204030204" pitchFamily="34" charset="0"/>
                <a:ea typeface="Calibri" panose="020F0502020204030204" pitchFamily="34" charset="0"/>
                <a:cs typeface="Calibri" panose="020F0502020204030204" pitchFamily="34" charset="0"/>
              </a:rPr>
              <a:t>Cont'd</a:t>
            </a:r>
          </a:p>
        </p:txBody>
      </p:sp>
      <p:pic>
        <p:nvPicPr>
          <p:cNvPr id="4" name="Resim 3">
            <a:extLst>
              <a:ext uri="{FF2B5EF4-FFF2-40B4-BE49-F238E27FC236}">
                <a16:creationId xmlns:a16="http://schemas.microsoft.com/office/drawing/2014/main" id="{B9D5944B-BD3C-67FD-FA05-05F68DFE484E}"/>
              </a:ext>
            </a:extLst>
          </p:cNvPr>
          <p:cNvPicPr>
            <a:picLocks noChangeAspect="1"/>
          </p:cNvPicPr>
          <p:nvPr/>
        </p:nvPicPr>
        <p:blipFill>
          <a:blip r:embed="rId3"/>
          <a:stretch>
            <a:fillRect/>
          </a:stretch>
        </p:blipFill>
        <p:spPr>
          <a:xfrm>
            <a:off x="317246" y="785403"/>
            <a:ext cx="8861997" cy="1392718"/>
          </a:xfrm>
          <a:prstGeom prst="rect">
            <a:avLst/>
          </a:prstGeom>
        </p:spPr>
      </p:pic>
      <p:pic>
        <p:nvPicPr>
          <p:cNvPr id="8" name="Resim 7">
            <a:extLst>
              <a:ext uri="{FF2B5EF4-FFF2-40B4-BE49-F238E27FC236}">
                <a16:creationId xmlns:a16="http://schemas.microsoft.com/office/drawing/2014/main" id="{074824D9-07D7-0D44-69AF-978B383D91D1}"/>
              </a:ext>
            </a:extLst>
          </p:cNvPr>
          <p:cNvPicPr>
            <a:picLocks noChangeAspect="1"/>
          </p:cNvPicPr>
          <p:nvPr/>
        </p:nvPicPr>
        <p:blipFill>
          <a:blip r:embed="rId4"/>
          <a:stretch>
            <a:fillRect/>
          </a:stretch>
        </p:blipFill>
        <p:spPr>
          <a:xfrm>
            <a:off x="306972" y="2178120"/>
            <a:ext cx="8872271" cy="1413576"/>
          </a:xfrm>
          <a:prstGeom prst="rect">
            <a:avLst/>
          </a:prstGeom>
        </p:spPr>
      </p:pic>
      <p:pic>
        <p:nvPicPr>
          <p:cNvPr id="11" name="Resim 10">
            <a:extLst>
              <a:ext uri="{FF2B5EF4-FFF2-40B4-BE49-F238E27FC236}">
                <a16:creationId xmlns:a16="http://schemas.microsoft.com/office/drawing/2014/main" id="{792C7870-DB82-C464-71BB-E6611C3AA200}"/>
              </a:ext>
            </a:extLst>
          </p:cNvPr>
          <p:cNvPicPr>
            <a:picLocks noChangeAspect="1"/>
          </p:cNvPicPr>
          <p:nvPr/>
        </p:nvPicPr>
        <p:blipFill>
          <a:blip r:embed="rId5"/>
          <a:stretch>
            <a:fillRect/>
          </a:stretch>
        </p:blipFill>
        <p:spPr>
          <a:xfrm>
            <a:off x="306972" y="3634596"/>
            <a:ext cx="8983308" cy="1413575"/>
          </a:xfrm>
          <a:prstGeom prst="rect">
            <a:avLst/>
          </a:prstGeom>
        </p:spPr>
      </p:pic>
      <p:pic>
        <p:nvPicPr>
          <p:cNvPr id="13" name="Resim 12">
            <a:extLst>
              <a:ext uri="{FF2B5EF4-FFF2-40B4-BE49-F238E27FC236}">
                <a16:creationId xmlns:a16="http://schemas.microsoft.com/office/drawing/2014/main" id="{F07B8270-BBFF-9440-0D14-A758710A82D4}"/>
              </a:ext>
            </a:extLst>
          </p:cNvPr>
          <p:cNvPicPr>
            <a:picLocks noChangeAspect="1"/>
          </p:cNvPicPr>
          <p:nvPr/>
        </p:nvPicPr>
        <p:blipFill>
          <a:blip r:embed="rId6"/>
          <a:stretch>
            <a:fillRect/>
          </a:stretch>
        </p:blipFill>
        <p:spPr>
          <a:xfrm>
            <a:off x="272185" y="5048171"/>
            <a:ext cx="9028369" cy="1413575"/>
          </a:xfrm>
          <a:prstGeom prst="rect">
            <a:avLst/>
          </a:prstGeom>
        </p:spPr>
      </p:pic>
    </p:spTree>
    <p:extLst>
      <p:ext uri="{BB962C8B-B14F-4D97-AF65-F5344CB8AC3E}">
        <p14:creationId xmlns:p14="http://schemas.microsoft.com/office/powerpoint/2010/main" val="409134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Düz Bağlayıcı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Metin kutusu 2">
            <a:extLst>
              <a:ext uri="{FF2B5EF4-FFF2-40B4-BE49-F238E27FC236}">
                <a16:creationId xmlns:a16="http://schemas.microsoft.com/office/drawing/2014/main" id="{D37EC5AE-B0B3-3C4A-F6BE-D5DC1D8B414A}"/>
              </a:ext>
            </a:extLst>
          </p:cNvPr>
          <p:cNvSpPr txBox="1"/>
          <p:nvPr/>
        </p:nvSpPr>
        <p:spPr>
          <a:xfrm>
            <a:off x="320040" y="445961"/>
            <a:ext cx="6070600" cy="523220"/>
          </a:xfrm>
          <a:prstGeom prst="rect">
            <a:avLst/>
          </a:prstGeom>
          <a:noFill/>
        </p:spPr>
        <p:txBody>
          <a:bodyPr wrap="square">
            <a:sp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K-Nearest Neighbors (KNN) Description</a:t>
            </a:r>
            <a:r>
              <a:rPr lang="tr-TR" sz="2800" b="1" dirty="0">
                <a:latin typeface="Calibri" panose="020F0502020204030204" pitchFamily="34" charset="0"/>
                <a:ea typeface="Calibri" panose="020F0502020204030204" pitchFamily="34" charset="0"/>
                <a:cs typeface="Calibri" panose="020F0502020204030204" pitchFamily="34" charset="0"/>
              </a:rPr>
              <a:t>:</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Metin kutusu 6">
            <a:extLst>
              <a:ext uri="{FF2B5EF4-FFF2-40B4-BE49-F238E27FC236}">
                <a16:creationId xmlns:a16="http://schemas.microsoft.com/office/drawing/2014/main" id="{A8F33F34-0625-3D41-B7FB-216086A243E7}"/>
              </a:ext>
            </a:extLst>
          </p:cNvPr>
          <p:cNvSpPr txBox="1"/>
          <p:nvPr/>
        </p:nvSpPr>
        <p:spPr>
          <a:xfrm>
            <a:off x="170180" y="1443841"/>
            <a:ext cx="11851640" cy="4524315"/>
          </a:xfrm>
          <a:prstGeom prst="rect">
            <a:avLst/>
          </a:prstGeom>
          <a:noFill/>
        </p:spPr>
        <p:txBody>
          <a:bodyPr wrap="square">
            <a:spAutoFit/>
          </a:bodyPr>
          <a:lstStyle/>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K-Nearest Neighbors (KNN) is a machine learning algorithm used to perform classification or regression based on the closeness measure of data points.</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working principle of the KNN algorithm includes the following steps:</a:t>
            </a:r>
            <a:endParaRPr lang="tr-TR"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Preparing the Dataset and Labels: The dataset is prepared as a matrix (X) containing the features and a vector (y) containing the corresponding labels (classes or target values).</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Choosing a Distance Metric: To make the KNN algorithm work, a distance metric needs to be selected. Euclidean distance is the most commonly used metric, but other metrics can also be preferred.</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Creating the Model: The KNN algorithm uses a simple data structure to store the dataset. During the training phase, the algorithm loads the data points into this structure and stores them with their labels.</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Making Predictions: When a prediction is requested, the KNN algorithm finds the k nearest neighbors of the selected point. By examining the labels of these neighbors, the prediction is made using the majority class or average.</a:t>
            </a:r>
          </a:p>
        </p:txBody>
      </p:sp>
    </p:spTree>
    <p:extLst>
      <p:ext uri="{BB962C8B-B14F-4D97-AF65-F5344CB8AC3E}">
        <p14:creationId xmlns:p14="http://schemas.microsoft.com/office/powerpoint/2010/main" val="2628579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587828" y="488664"/>
            <a:ext cx="971301" cy="523220"/>
          </a:xfrm>
          <a:prstGeom prst="rect">
            <a:avLst/>
          </a:prstGeom>
          <a:noFill/>
        </p:spPr>
        <p:txBody>
          <a:bodyPr wrap="square">
            <a:spAutoFit/>
          </a:bodyPr>
          <a:lstStyle/>
          <a:p>
            <a:r>
              <a:rPr lang="tr-TR" sz="2800" b="1" dirty="0">
                <a:solidFill>
                  <a:srgbClr val="C7F610"/>
                </a:solidFill>
                <a:latin typeface="Calibri" panose="020F0502020204030204" pitchFamily="34" charset="0"/>
                <a:ea typeface="Calibri" panose="020F0502020204030204" pitchFamily="34" charset="0"/>
                <a:cs typeface="Calibri" panose="020F0502020204030204" pitchFamily="34" charset="0"/>
              </a:rPr>
              <a:t>KNN</a:t>
            </a:r>
            <a:endParaRPr lang="en-US" sz="2800" b="1" dirty="0">
              <a:solidFill>
                <a:srgbClr val="C7F610"/>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Metin kutusu 10">
            <a:extLst>
              <a:ext uri="{FF2B5EF4-FFF2-40B4-BE49-F238E27FC236}">
                <a16:creationId xmlns:a16="http://schemas.microsoft.com/office/drawing/2014/main" id="{7FC5FEC8-EC75-3377-3382-F4632C00A8B4}"/>
              </a:ext>
            </a:extLst>
          </p:cNvPr>
          <p:cNvSpPr txBox="1"/>
          <p:nvPr/>
        </p:nvSpPr>
        <p:spPr>
          <a:xfrm>
            <a:off x="210227" y="1236779"/>
            <a:ext cx="11771546"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Separating the data set into dependent and independent variables</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2" name="Metin kutusu 11">
            <a:extLst>
              <a:ext uri="{FF2B5EF4-FFF2-40B4-BE49-F238E27FC236}">
                <a16:creationId xmlns:a16="http://schemas.microsoft.com/office/drawing/2014/main" id="{57224673-4334-29B8-B649-68BB61903042}"/>
              </a:ext>
            </a:extLst>
          </p:cNvPr>
          <p:cNvSpPr txBox="1"/>
          <p:nvPr/>
        </p:nvSpPr>
        <p:spPr>
          <a:xfrm>
            <a:off x="210227" y="2352287"/>
            <a:ext cx="11771546"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Splitting the dataset into the Training set and Test set</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3" name="Resim 2">
            <a:extLst>
              <a:ext uri="{FF2B5EF4-FFF2-40B4-BE49-F238E27FC236}">
                <a16:creationId xmlns:a16="http://schemas.microsoft.com/office/drawing/2014/main" id="{9BA72CB0-A68E-9892-5375-50F8B74C2095}"/>
              </a:ext>
            </a:extLst>
          </p:cNvPr>
          <p:cNvPicPr>
            <a:picLocks noChangeAspect="1"/>
          </p:cNvPicPr>
          <p:nvPr/>
        </p:nvPicPr>
        <p:blipFill>
          <a:blip r:embed="rId3"/>
          <a:stretch>
            <a:fillRect/>
          </a:stretch>
        </p:blipFill>
        <p:spPr>
          <a:xfrm>
            <a:off x="302005" y="1564439"/>
            <a:ext cx="10853674" cy="566983"/>
          </a:xfrm>
          <a:prstGeom prst="rect">
            <a:avLst/>
          </a:prstGeom>
        </p:spPr>
      </p:pic>
      <p:pic>
        <p:nvPicPr>
          <p:cNvPr id="6" name="Resim 5">
            <a:extLst>
              <a:ext uri="{FF2B5EF4-FFF2-40B4-BE49-F238E27FC236}">
                <a16:creationId xmlns:a16="http://schemas.microsoft.com/office/drawing/2014/main" id="{B4E51AD1-F85E-CA2D-0E52-5E5B08022FC3}"/>
              </a:ext>
            </a:extLst>
          </p:cNvPr>
          <p:cNvPicPr>
            <a:picLocks noChangeAspect="1"/>
          </p:cNvPicPr>
          <p:nvPr/>
        </p:nvPicPr>
        <p:blipFill>
          <a:blip r:embed="rId4"/>
          <a:stretch>
            <a:fillRect/>
          </a:stretch>
        </p:blipFill>
        <p:spPr>
          <a:xfrm>
            <a:off x="353036" y="2690925"/>
            <a:ext cx="10802643" cy="555795"/>
          </a:xfrm>
          <a:prstGeom prst="rect">
            <a:avLst/>
          </a:prstGeom>
        </p:spPr>
      </p:pic>
      <p:pic>
        <p:nvPicPr>
          <p:cNvPr id="15" name="Resim 14">
            <a:extLst>
              <a:ext uri="{FF2B5EF4-FFF2-40B4-BE49-F238E27FC236}">
                <a16:creationId xmlns:a16="http://schemas.microsoft.com/office/drawing/2014/main" id="{E165F6C6-C750-09BB-54FB-8D3448B67788}"/>
              </a:ext>
            </a:extLst>
          </p:cNvPr>
          <p:cNvPicPr>
            <a:picLocks noChangeAspect="1"/>
          </p:cNvPicPr>
          <p:nvPr/>
        </p:nvPicPr>
        <p:blipFill>
          <a:blip r:embed="rId5"/>
          <a:stretch>
            <a:fillRect/>
          </a:stretch>
        </p:blipFill>
        <p:spPr>
          <a:xfrm>
            <a:off x="302005" y="3467585"/>
            <a:ext cx="10833465" cy="936349"/>
          </a:xfrm>
          <a:prstGeom prst="rect">
            <a:avLst/>
          </a:prstGeom>
        </p:spPr>
      </p:pic>
      <p:pic>
        <p:nvPicPr>
          <p:cNvPr id="18" name="Resim 17">
            <a:extLst>
              <a:ext uri="{FF2B5EF4-FFF2-40B4-BE49-F238E27FC236}">
                <a16:creationId xmlns:a16="http://schemas.microsoft.com/office/drawing/2014/main" id="{F7CD0046-36C3-D8D5-5973-FC56D0DE3F29}"/>
              </a:ext>
            </a:extLst>
          </p:cNvPr>
          <p:cNvPicPr>
            <a:picLocks noChangeAspect="1"/>
          </p:cNvPicPr>
          <p:nvPr/>
        </p:nvPicPr>
        <p:blipFill>
          <a:blip r:embed="rId6"/>
          <a:stretch>
            <a:fillRect/>
          </a:stretch>
        </p:blipFill>
        <p:spPr>
          <a:xfrm>
            <a:off x="1073478" y="4383853"/>
            <a:ext cx="375919" cy="741946"/>
          </a:xfrm>
          <a:prstGeom prst="rect">
            <a:avLst/>
          </a:prstGeom>
        </p:spPr>
      </p:pic>
      <p:pic>
        <p:nvPicPr>
          <p:cNvPr id="24" name="Resim 23">
            <a:extLst>
              <a:ext uri="{FF2B5EF4-FFF2-40B4-BE49-F238E27FC236}">
                <a16:creationId xmlns:a16="http://schemas.microsoft.com/office/drawing/2014/main" id="{9976FEC3-F41F-70AE-9934-7338FAD6CE47}"/>
              </a:ext>
            </a:extLst>
          </p:cNvPr>
          <p:cNvPicPr>
            <a:picLocks noChangeAspect="1"/>
          </p:cNvPicPr>
          <p:nvPr/>
        </p:nvPicPr>
        <p:blipFill rotWithShape="1">
          <a:blip r:embed="rId7"/>
          <a:srcRect r="93900"/>
          <a:stretch/>
        </p:blipFill>
        <p:spPr>
          <a:xfrm>
            <a:off x="271415" y="5345552"/>
            <a:ext cx="670866" cy="1130693"/>
          </a:xfrm>
          <a:prstGeom prst="rect">
            <a:avLst/>
          </a:prstGeom>
        </p:spPr>
      </p:pic>
      <p:pic>
        <p:nvPicPr>
          <p:cNvPr id="7" name="Resim 6">
            <a:extLst>
              <a:ext uri="{FF2B5EF4-FFF2-40B4-BE49-F238E27FC236}">
                <a16:creationId xmlns:a16="http://schemas.microsoft.com/office/drawing/2014/main" id="{57030535-6B1E-8289-5FF1-89B279782270}"/>
              </a:ext>
            </a:extLst>
          </p:cNvPr>
          <p:cNvPicPr>
            <a:picLocks noChangeAspect="1"/>
          </p:cNvPicPr>
          <p:nvPr/>
        </p:nvPicPr>
        <p:blipFill>
          <a:blip r:embed="rId8"/>
          <a:stretch>
            <a:fillRect/>
          </a:stretch>
        </p:blipFill>
        <p:spPr>
          <a:xfrm>
            <a:off x="934832" y="5346663"/>
            <a:ext cx="10200638" cy="1130693"/>
          </a:xfrm>
          <a:prstGeom prst="rect">
            <a:avLst/>
          </a:prstGeom>
        </p:spPr>
      </p:pic>
    </p:spTree>
    <p:extLst>
      <p:ext uri="{BB962C8B-B14F-4D97-AF65-F5344CB8AC3E}">
        <p14:creationId xmlns:p14="http://schemas.microsoft.com/office/powerpoint/2010/main" val="2550327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699585" y="446742"/>
            <a:ext cx="1957620" cy="523220"/>
          </a:xfrm>
          <a:prstGeom prst="rect">
            <a:avLst/>
          </a:prstGeom>
          <a:noFill/>
        </p:spPr>
        <p:txBody>
          <a:bodyPr wrap="square">
            <a:spAutoFit/>
          </a:bodyPr>
          <a:lstStyle/>
          <a:p>
            <a:r>
              <a:rPr lang="tr-TR" sz="2800" b="1" dirty="0">
                <a:solidFill>
                  <a:srgbClr val="C7F610"/>
                </a:solidFill>
                <a:latin typeface="Calibri" panose="020F0502020204030204" pitchFamily="34" charset="0"/>
                <a:ea typeface="Calibri" panose="020F0502020204030204" pitchFamily="34" charset="0"/>
                <a:cs typeface="Calibri" panose="020F0502020204030204" pitchFamily="34" charset="0"/>
              </a:rPr>
              <a:t>KNN </a:t>
            </a:r>
            <a:r>
              <a:rPr lang="en-US" sz="2800" b="1" dirty="0">
                <a:solidFill>
                  <a:srgbClr val="C7F610"/>
                </a:solidFill>
                <a:latin typeface="Calibri" panose="020F0502020204030204" pitchFamily="34" charset="0"/>
                <a:ea typeface="Calibri" panose="020F0502020204030204" pitchFamily="34" charset="0"/>
                <a:cs typeface="Calibri" panose="020F0502020204030204" pitchFamily="34" charset="0"/>
              </a:rPr>
              <a:t>Cont’d</a:t>
            </a:r>
          </a:p>
        </p:txBody>
      </p:sp>
      <p:sp>
        <p:nvSpPr>
          <p:cNvPr id="11" name="Metin kutusu 10">
            <a:extLst>
              <a:ext uri="{FF2B5EF4-FFF2-40B4-BE49-F238E27FC236}">
                <a16:creationId xmlns:a16="http://schemas.microsoft.com/office/drawing/2014/main" id="{7FC5FEC8-EC75-3377-3382-F4632C00A8B4}"/>
              </a:ext>
            </a:extLst>
          </p:cNvPr>
          <p:cNvSpPr txBox="1"/>
          <p:nvPr/>
        </p:nvSpPr>
        <p:spPr>
          <a:xfrm>
            <a:off x="210227" y="1010652"/>
            <a:ext cx="11771546"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Define the model: Init K-NN</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2" name="Metin kutusu 11">
            <a:extLst>
              <a:ext uri="{FF2B5EF4-FFF2-40B4-BE49-F238E27FC236}">
                <a16:creationId xmlns:a16="http://schemas.microsoft.com/office/drawing/2014/main" id="{57224673-4334-29B8-B649-68BB61903042}"/>
              </a:ext>
            </a:extLst>
          </p:cNvPr>
          <p:cNvSpPr txBox="1"/>
          <p:nvPr/>
        </p:nvSpPr>
        <p:spPr>
          <a:xfrm>
            <a:off x="210227" y="1938542"/>
            <a:ext cx="11771546"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-Fit Model.</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0" name="Metin kutusu 9">
            <a:extLst>
              <a:ext uri="{FF2B5EF4-FFF2-40B4-BE49-F238E27FC236}">
                <a16:creationId xmlns:a16="http://schemas.microsoft.com/office/drawing/2014/main" id="{D2DC74DF-BA1E-7A1D-1047-0E885C6656E7}"/>
              </a:ext>
            </a:extLst>
          </p:cNvPr>
          <p:cNvSpPr txBox="1"/>
          <p:nvPr/>
        </p:nvSpPr>
        <p:spPr>
          <a:xfrm>
            <a:off x="261082" y="3128135"/>
            <a:ext cx="11628736"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Predict the test set results</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F5AFC3D2-786E-5D61-C607-59E704A6AAF3}"/>
              </a:ext>
            </a:extLst>
          </p:cNvPr>
          <p:cNvPicPr>
            <a:picLocks noChangeAspect="1"/>
          </p:cNvPicPr>
          <p:nvPr/>
        </p:nvPicPr>
        <p:blipFill rotWithShape="1">
          <a:blip r:embed="rId3"/>
          <a:srcRect t="1" r="93790" b="-12889"/>
          <a:stretch/>
        </p:blipFill>
        <p:spPr>
          <a:xfrm>
            <a:off x="311939" y="1381644"/>
            <a:ext cx="673582" cy="366172"/>
          </a:xfrm>
          <a:prstGeom prst="rect">
            <a:avLst/>
          </a:prstGeom>
        </p:spPr>
      </p:pic>
      <p:pic>
        <p:nvPicPr>
          <p:cNvPr id="8" name="Resim 7">
            <a:extLst>
              <a:ext uri="{FF2B5EF4-FFF2-40B4-BE49-F238E27FC236}">
                <a16:creationId xmlns:a16="http://schemas.microsoft.com/office/drawing/2014/main" id="{D13B2294-54AA-F570-50FC-D98525BE44AA}"/>
              </a:ext>
            </a:extLst>
          </p:cNvPr>
          <p:cNvPicPr>
            <a:picLocks noChangeAspect="1"/>
          </p:cNvPicPr>
          <p:nvPr/>
        </p:nvPicPr>
        <p:blipFill rotWithShape="1">
          <a:blip r:embed="rId4"/>
          <a:srcRect r="92865"/>
          <a:stretch/>
        </p:blipFill>
        <p:spPr>
          <a:xfrm>
            <a:off x="261082" y="2285738"/>
            <a:ext cx="775295" cy="646330"/>
          </a:xfrm>
          <a:prstGeom prst="rect">
            <a:avLst/>
          </a:prstGeom>
        </p:spPr>
      </p:pic>
      <p:pic>
        <p:nvPicPr>
          <p:cNvPr id="16" name="Resim 15">
            <a:extLst>
              <a:ext uri="{FF2B5EF4-FFF2-40B4-BE49-F238E27FC236}">
                <a16:creationId xmlns:a16="http://schemas.microsoft.com/office/drawing/2014/main" id="{9B9202F5-9220-7E85-0BC3-8D67BBF06624}"/>
              </a:ext>
            </a:extLst>
          </p:cNvPr>
          <p:cNvPicPr>
            <a:picLocks noChangeAspect="1"/>
          </p:cNvPicPr>
          <p:nvPr/>
        </p:nvPicPr>
        <p:blipFill>
          <a:blip r:embed="rId5"/>
          <a:stretch>
            <a:fillRect/>
          </a:stretch>
        </p:blipFill>
        <p:spPr>
          <a:xfrm>
            <a:off x="311939" y="3503719"/>
            <a:ext cx="10846017" cy="3055500"/>
          </a:xfrm>
          <a:prstGeom prst="rect">
            <a:avLst/>
          </a:prstGeom>
        </p:spPr>
      </p:pic>
      <p:pic>
        <p:nvPicPr>
          <p:cNvPr id="3" name="Resim 2">
            <a:extLst>
              <a:ext uri="{FF2B5EF4-FFF2-40B4-BE49-F238E27FC236}">
                <a16:creationId xmlns:a16="http://schemas.microsoft.com/office/drawing/2014/main" id="{8AD976E8-5280-1DEE-7067-8C4287999C34}"/>
              </a:ext>
            </a:extLst>
          </p:cNvPr>
          <p:cNvPicPr>
            <a:picLocks noChangeAspect="1"/>
          </p:cNvPicPr>
          <p:nvPr/>
        </p:nvPicPr>
        <p:blipFill>
          <a:blip r:embed="rId6"/>
          <a:stretch>
            <a:fillRect/>
          </a:stretch>
        </p:blipFill>
        <p:spPr>
          <a:xfrm>
            <a:off x="1087233" y="1388673"/>
            <a:ext cx="10070723" cy="345603"/>
          </a:xfrm>
          <a:prstGeom prst="rect">
            <a:avLst/>
          </a:prstGeom>
        </p:spPr>
      </p:pic>
      <p:pic>
        <p:nvPicPr>
          <p:cNvPr id="7" name="Resim 6">
            <a:extLst>
              <a:ext uri="{FF2B5EF4-FFF2-40B4-BE49-F238E27FC236}">
                <a16:creationId xmlns:a16="http://schemas.microsoft.com/office/drawing/2014/main" id="{B4C2A9F5-03FC-31A7-7CF5-8B5DCEDD744A}"/>
              </a:ext>
            </a:extLst>
          </p:cNvPr>
          <p:cNvPicPr>
            <a:picLocks noChangeAspect="1"/>
          </p:cNvPicPr>
          <p:nvPr/>
        </p:nvPicPr>
        <p:blipFill>
          <a:blip r:embed="rId7"/>
          <a:stretch>
            <a:fillRect/>
          </a:stretch>
        </p:blipFill>
        <p:spPr>
          <a:xfrm>
            <a:off x="1060638" y="2314675"/>
            <a:ext cx="10070723" cy="617393"/>
          </a:xfrm>
          <a:prstGeom prst="rect">
            <a:avLst/>
          </a:prstGeom>
        </p:spPr>
      </p:pic>
    </p:spTree>
    <p:extLst>
      <p:ext uri="{BB962C8B-B14F-4D97-AF65-F5344CB8AC3E}">
        <p14:creationId xmlns:p14="http://schemas.microsoft.com/office/powerpoint/2010/main" val="2159781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B1960D14-EE09-9A67-EF76-8F6EA526B7E0}"/>
              </a:ext>
            </a:extLst>
          </p:cNvPr>
          <p:cNvSpPr>
            <a:spLocks noGrp="1"/>
          </p:cNvSpPr>
          <p:nvPr>
            <p:ph type="title"/>
          </p:nvPr>
        </p:nvSpPr>
        <p:spPr>
          <a:xfrm>
            <a:off x="838200" y="442763"/>
            <a:ext cx="10515600" cy="575154"/>
          </a:xfrm>
        </p:spPr>
        <p:txBody>
          <a:bodyPr>
            <a:normAutofit/>
          </a:bodyPr>
          <a:lstStyle/>
          <a:p>
            <a:r>
              <a:rPr lang="en-US" sz="32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Description</a:t>
            </a:r>
            <a:r>
              <a:rPr lang="tr-TR" sz="32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32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cont’d</a:t>
            </a:r>
            <a:endParaRPr lang="en-US" sz="32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Metin kutusu 2">
            <a:extLst>
              <a:ext uri="{FF2B5EF4-FFF2-40B4-BE49-F238E27FC236}">
                <a16:creationId xmlns:a16="http://schemas.microsoft.com/office/drawing/2014/main" id="{AC6F99FE-1EF4-E5BA-894C-93F11C95C5E2}"/>
              </a:ext>
            </a:extLst>
          </p:cNvPr>
          <p:cNvSpPr txBox="1"/>
          <p:nvPr/>
        </p:nvSpPr>
        <p:spPr>
          <a:xfrm>
            <a:off x="528727" y="1270770"/>
            <a:ext cx="11134545" cy="4524315"/>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The images were captured by a camera positioned above the model vehicles at a fixed angle of elevation (34.2 degrees relative to the horizontal). The vehicles were positioned on a diffuse backlit surface known as a lightbox. To minimize highlights, the vehicles were painted matte black. A CRS4000 </a:t>
            </a:r>
            <a:r>
              <a:rPr lang="en-US" dirty="0" err="1">
                <a:latin typeface="Calibri" panose="020F0502020204030204" pitchFamily="34" charset="0"/>
                <a:ea typeface="Calibri" panose="020F0502020204030204" pitchFamily="34" charset="0"/>
                <a:cs typeface="Calibri" panose="020F0502020204030204" pitchFamily="34" charset="0"/>
              </a:rPr>
              <a:t>Framestore</a:t>
            </a:r>
            <a:r>
              <a:rPr lang="en-US" dirty="0">
                <a:latin typeface="Calibri" panose="020F0502020204030204" pitchFamily="34" charset="0"/>
                <a:ea typeface="Calibri" panose="020F0502020204030204" pitchFamily="34" charset="0"/>
                <a:cs typeface="Calibri" panose="020F0502020204030204" pitchFamily="34" charset="0"/>
              </a:rPr>
              <a:t> connected to a Vax 750 was used to capture the images. All images had a spatial resolution of 128x128 pixels and were quantized to 64 grey levels. These images were then thresholder to generate binary vehicle silhouettes, which were negated to comply with BINATTS' processing requirements. Subsequently, a series of HIPS modules (shrink-expand-expand-shrink) were applied to the silhouettes to eliminate "salt and pepper" image noise.</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To determine the vehicles' orientation, they were rotated, and their angles were measured using a radial graticule positioned beneath each vehicle. In this setup, 0 and 180 degrees represented the "head-on" and "rear" views respectively, while 90 and 270 degrees corresponded to profiles in opposite directions. For each vehicle, two sets of 60 images were captured, covering a full 360-degree rotation. The vehicles were rotated by a fixed angle between consecutive images. These datasets were named e2 and e3 respectively. Additionally, two more sets of images, namely e4 and e5, were obtained with the camera positioned at elevations of 37.5 degrees and 30.8 degrees respectively. Similar to the previous sets, each of these sets contained 60 images per vehicle, except for e4.van, which had only 46 images due to the challenges of capturing the entire van within the frame in certain orientations.</a:t>
            </a:r>
          </a:p>
        </p:txBody>
      </p:sp>
    </p:spTree>
    <p:extLst>
      <p:ext uri="{BB962C8B-B14F-4D97-AF65-F5344CB8AC3E}">
        <p14:creationId xmlns:p14="http://schemas.microsoft.com/office/powerpoint/2010/main" val="578470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653808" y="471024"/>
            <a:ext cx="1957620" cy="523220"/>
          </a:xfrm>
          <a:prstGeom prst="rect">
            <a:avLst/>
          </a:prstGeom>
          <a:noFill/>
        </p:spPr>
        <p:txBody>
          <a:bodyPr wrap="square">
            <a:spAutoFit/>
          </a:bodyPr>
          <a:lstStyle/>
          <a:p>
            <a:r>
              <a:rPr lang="tr-TR" sz="2800" b="1" dirty="0">
                <a:solidFill>
                  <a:srgbClr val="C7F610"/>
                </a:solidFill>
                <a:latin typeface="Calibri" panose="020F0502020204030204" pitchFamily="34" charset="0"/>
                <a:ea typeface="Calibri" panose="020F0502020204030204" pitchFamily="34" charset="0"/>
                <a:cs typeface="Calibri" panose="020F0502020204030204" pitchFamily="34" charset="0"/>
              </a:rPr>
              <a:t>KNN </a:t>
            </a:r>
            <a:r>
              <a:rPr lang="en-US" sz="2800" b="1" dirty="0">
                <a:solidFill>
                  <a:srgbClr val="C7F610"/>
                </a:solidFill>
                <a:latin typeface="Calibri" panose="020F0502020204030204" pitchFamily="34" charset="0"/>
                <a:ea typeface="Calibri" panose="020F0502020204030204" pitchFamily="34" charset="0"/>
                <a:cs typeface="Calibri" panose="020F0502020204030204" pitchFamily="34" charset="0"/>
              </a:rPr>
              <a:t>Cont’d</a:t>
            </a:r>
          </a:p>
        </p:txBody>
      </p:sp>
      <p:pic>
        <p:nvPicPr>
          <p:cNvPr id="7" name="Resim 6">
            <a:extLst>
              <a:ext uri="{FF2B5EF4-FFF2-40B4-BE49-F238E27FC236}">
                <a16:creationId xmlns:a16="http://schemas.microsoft.com/office/drawing/2014/main" id="{7B57CFC9-D590-2DD7-B039-0A18050FFFAE}"/>
              </a:ext>
            </a:extLst>
          </p:cNvPr>
          <p:cNvPicPr>
            <a:picLocks noChangeAspect="1"/>
          </p:cNvPicPr>
          <p:nvPr/>
        </p:nvPicPr>
        <p:blipFill>
          <a:blip r:embed="rId3"/>
          <a:stretch>
            <a:fillRect/>
          </a:stretch>
        </p:blipFill>
        <p:spPr>
          <a:xfrm>
            <a:off x="383057" y="994244"/>
            <a:ext cx="10846017" cy="1291433"/>
          </a:xfrm>
          <a:prstGeom prst="rect">
            <a:avLst/>
          </a:prstGeom>
        </p:spPr>
      </p:pic>
      <p:sp>
        <p:nvSpPr>
          <p:cNvPr id="13" name="Metin kutusu 12">
            <a:extLst>
              <a:ext uri="{FF2B5EF4-FFF2-40B4-BE49-F238E27FC236}">
                <a16:creationId xmlns:a16="http://schemas.microsoft.com/office/drawing/2014/main" id="{D95F1F9D-2182-169B-CEE6-53084428DEFA}"/>
              </a:ext>
            </a:extLst>
          </p:cNvPr>
          <p:cNvSpPr txBox="1"/>
          <p:nvPr/>
        </p:nvSpPr>
        <p:spPr>
          <a:xfrm>
            <a:off x="311936" y="2525873"/>
            <a:ext cx="6097712"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Calculating performance metrics</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15" name="Resim 14">
            <a:extLst>
              <a:ext uri="{FF2B5EF4-FFF2-40B4-BE49-F238E27FC236}">
                <a16:creationId xmlns:a16="http://schemas.microsoft.com/office/drawing/2014/main" id="{DC4B1FD2-9EDE-0E8A-E0F3-EC04B0C04458}"/>
              </a:ext>
            </a:extLst>
          </p:cNvPr>
          <p:cNvPicPr>
            <a:picLocks noChangeAspect="1"/>
          </p:cNvPicPr>
          <p:nvPr/>
        </p:nvPicPr>
        <p:blipFill>
          <a:blip r:embed="rId4"/>
          <a:stretch>
            <a:fillRect/>
          </a:stretch>
        </p:blipFill>
        <p:spPr>
          <a:xfrm>
            <a:off x="311936" y="2895205"/>
            <a:ext cx="10825951" cy="878598"/>
          </a:xfrm>
          <a:prstGeom prst="rect">
            <a:avLst/>
          </a:prstGeom>
        </p:spPr>
      </p:pic>
      <p:sp>
        <p:nvSpPr>
          <p:cNvPr id="17" name="Metin kutusu 16">
            <a:extLst>
              <a:ext uri="{FF2B5EF4-FFF2-40B4-BE49-F238E27FC236}">
                <a16:creationId xmlns:a16="http://schemas.microsoft.com/office/drawing/2014/main" id="{E9DBED7D-DAD9-C468-BBE0-C80DD858D077}"/>
              </a:ext>
            </a:extLst>
          </p:cNvPr>
          <p:cNvSpPr txBox="1"/>
          <p:nvPr/>
        </p:nvSpPr>
        <p:spPr>
          <a:xfrm>
            <a:off x="311936" y="4032333"/>
            <a:ext cx="6097712"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Print the results</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21" name="Resim 20">
            <a:extLst>
              <a:ext uri="{FF2B5EF4-FFF2-40B4-BE49-F238E27FC236}">
                <a16:creationId xmlns:a16="http://schemas.microsoft.com/office/drawing/2014/main" id="{391EE40C-470E-34BD-1196-0CF6D9F2DE66}"/>
              </a:ext>
            </a:extLst>
          </p:cNvPr>
          <p:cNvPicPr>
            <a:picLocks noChangeAspect="1"/>
          </p:cNvPicPr>
          <p:nvPr/>
        </p:nvPicPr>
        <p:blipFill rotWithShape="1">
          <a:blip r:embed="rId5"/>
          <a:srcRect r="93696"/>
          <a:stretch/>
        </p:blipFill>
        <p:spPr>
          <a:xfrm>
            <a:off x="311936" y="4397434"/>
            <a:ext cx="683744" cy="1682654"/>
          </a:xfrm>
          <a:prstGeom prst="rect">
            <a:avLst/>
          </a:prstGeom>
        </p:spPr>
      </p:pic>
      <p:pic>
        <p:nvPicPr>
          <p:cNvPr id="3" name="Resim 2">
            <a:extLst>
              <a:ext uri="{FF2B5EF4-FFF2-40B4-BE49-F238E27FC236}">
                <a16:creationId xmlns:a16="http://schemas.microsoft.com/office/drawing/2014/main" id="{313E9344-98CC-83BB-6946-3D3D27AA70C3}"/>
              </a:ext>
            </a:extLst>
          </p:cNvPr>
          <p:cNvPicPr>
            <a:picLocks noChangeAspect="1"/>
          </p:cNvPicPr>
          <p:nvPr/>
        </p:nvPicPr>
        <p:blipFill>
          <a:blip r:embed="rId6"/>
          <a:stretch>
            <a:fillRect/>
          </a:stretch>
        </p:blipFill>
        <p:spPr>
          <a:xfrm>
            <a:off x="995680" y="4401665"/>
            <a:ext cx="10142207" cy="1674192"/>
          </a:xfrm>
          <a:prstGeom prst="rect">
            <a:avLst/>
          </a:prstGeom>
        </p:spPr>
      </p:pic>
    </p:spTree>
    <p:extLst>
      <p:ext uri="{BB962C8B-B14F-4D97-AF65-F5344CB8AC3E}">
        <p14:creationId xmlns:p14="http://schemas.microsoft.com/office/powerpoint/2010/main" val="411138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7" y="177567"/>
            <a:ext cx="9197933" cy="523220"/>
          </a:xfrm>
          <a:prstGeom prst="rect">
            <a:avLst/>
          </a:prstGeom>
          <a:noFill/>
        </p:spPr>
        <p:txBody>
          <a:bodyPr wrap="square">
            <a:spAutoFit/>
          </a:bodyPr>
          <a:lstStyle/>
          <a:p>
            <a:r>
              <a:rPr lang="en-US" sz="2800" b="1" dirty="0">
                <a:solidFill>
                  <a:srgbClr val="C7F610"/>
                </a:solidFill>
                <a:latin typeface="Calibri" panose="020F0502020204030204" pitchFamily="34" charset="0"/>
                <a:ea typeface="Calibri" panose="020F0502020204030204" pitchFamily="34" charset="0"/>
                <a:cs typeface="Calibri" panose="020F0502020204030204" pitchFamily="34" charset="0"/>
              </a:rPr>
              <a:t>What can be done to increase the </a:t>
            </a:r>
            <a:r>
              <a:rPr lang="tr-TR" sz="2800" b="1" dirty="0">
                <a:solidFill>
                  <a:srgbClr val="C7F610"/>
                </a:solidFill>
                <a:latin typeface="Calibri" panose="020F0502020204030204" pitchFamily="34" charset="0"/>
                <a:ea typeface="Calibri" panose="020F0502020204030204" pitchFamily="34" charset="0"/>
                <a:cs typeface="Calibri" panose="020F0502020204030204" pitchFamily="34" charset="0"/>
              </a:rPr>
              <a:t>KNN </a:t>
            </a:r>
            <a:r>
              <a:rPr lang="en-US" sz="2800" b="1" dirty="0">
                <a:solidFill>
                  <a:srgbClr val="C7F610"/>
                </a:solidFill>
                <a:latin typeface="Calibri" panose="020F0502020204030204" pitchFamily="34" charset="0"/>
                <a:ea typeface="Calibri" panose="020F0502020204030204" pitchFamily="34" charset="0"/>
                <a:cs typeface="Calibri" panose="020F0502020204030204" pitchFamily="34" charset="0"/>
              </a:rPr>
              <a:t>Scores?</a:t>
            </a:r>
          </a:p>
        </p:txBody>
      </p:sp>
      <p:sp>
        <p:nvSpPr>
          <p:cNvPr id="10" name="Metin kutusu 9">
            <a:extLst>
              <a:ext uri="{FF2B5EF4-FFF2-40B4-BE49-F238E27FC236}">
                <a16:creationId xmlns:a16="http://schemas.microsoft.com/office/drawing/2014/main" id="{883D28BB-C8A6-44EA-014C-ECD99432691A}"/>
              </a:ext>
            </a:extLst>
          </p:cNvPr>
          <p:cNvSpPr txBox="1"/>
          <p:nvPr/>
        </p:nvSpPr>
        <p:spPr>
          <a:xfrm>
            <a:off x="210227" y="811064"/>
            <a:ext cx="6096000" cy="369332"/>
          </a:xfrm>
          <a:prstGeom prst="rect">
            <a:avLst/>
          </a:prstGeom>
          <a:noFill/>
        </p:spPr>
        <p:txBody>
          <a:bodyPr wrap="square">
            <a:spAutoFit/>
          </a:bodyPr>
          <a:lstStyle/>
          <a:p>
            <a:pPr algn="l"/>
            <a:r>
              <a:rPr lang="tr-TR"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-KNN </a:t>
            </a:r>
            <a:r>
              <a:rPr lang="en-US"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with Standard Deviations</a:t>
            </a:r>
          </a:p>
        </p:txBody>
      </p:sp>
      <p:sp>
        <p:nvSpPr>
          <p:cNvPr id="4" name="Metin kutusu 3">
            <a:extLst>
              <a:ext uri="{FF2B5EF4-FFF2-40B4-BE49-F238E27FC236}">
                <a16:creationId xmlns:a16="http://schemas.microsoft.com/office/drawing/2014/main" id="{9471D31A-13F3-B978-5987-DAE28AD60B2E}"/>
              </a:ext>
            </a:extLst>
          </p:cNvPr>
          <p:cNvSpPr txBox="1"/>
          <p:nvPr/>
        </p:nvSpPr>
        <p:spPr>
          <a:xfrm>
            <a:off x="210226" y="1180396"/>
            <a:ext cx="11687133" cy="646331"/>
          </a:xfrm>
          <a:prstGeom prst="rect">
            <a:avLst/>
          </a:prstGeom>
          <a:noFill/>
        </p:spPr>
        <p:txBody>
          <a:bodyPr wrap="square">
            <a:spAutoFit/>
          </a:bodyPr>
          <a:lstStyle/>
          <a:p>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order for the KNN algorithm to be applied correctly, the features are usually scaled so that they have the same scale. This process normalizes the features in the dataset and helps to represent each feature at the same scale.</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7" name="Resim 6">
            <a:extLst>
              <a:ext uri="{FF2B5EF4-FFF2-40B4-BE49-F238E27FC236}">
                <a16:creationId xmlns:a16="http://schemas.microsoft.com/office/drawing/2014/main" id="{F2DBB731-B75B-7E65-CEE0-66E8A79526EB}"/>
              </a:ext>
            </a:extLst>
          </p:cNvPr>
          <p:cNvPicPr>
            <a:picLocks noChangeAspect="1"/>
          </p:cNvPicPr>
          <p:nvPr/>
        </p:nvPicPr>
        <p:blipFill>
          <a:blip r:embed="rId3"/>
          <a:stretch>
            <a:fillRect/>
          </a:stretch>
        </p:blipFill>
        <p:spPr>
          <a:xfrm>
            <a:off x="294641" y="1847047"/>
            <a:ext cx="10921999" cy="4822363"/>
          </a:xfrm>
          <a:prstGeom prst="rect">
            <a:avLst/>
          </a:prstGeom>
        </p:spPr>
      </p:pic>
      <p:pic>
        <p:nvPicPr>
          <p:cNvPr id="11" name="Resim 10">
            <a:extLst>
              <a:ext uri="{FF2B5EF4-FFF2-40B4-BE49-F238E27FC236}">
                <a16:creationId xmlns:a16="http://schemas.microsoft.com/office/drawing/2014/main" id="{D18D1A8A-874C-DE4F-A970-2EE074F8C9D2}"/>
              </a:ext>
            </a:extLst>
          </p:cNvPr>
          <p:cNvPicPr>
            <a:picLocks noChangeAspect="1"/>
          </p:cNvPicPr>
          <p:nvPr/>
        </p:nvPicPr>
        <p:blipFill>
          <a:blip r:embed="rId4"/>
          <a:stretch>
            <a:fillRect/>
          </a:stretch>
        </p:blipFill>
        <p:spPr>
          <a:xfrm>
            <a:off x="7331880" y="3206199"/>
            <a:ext cx="3676786" cy="2104058"/>
          </a:xfrm>
          <a:prstGeom prst="rect">
            <a:avLst/>
          </a:prstGeom>
        </p:spPr>
      </p:pic>
    </p:spTree>
    <p:extLst>
      <p:ext uri="{BB962C8B-B14F-4D97-AF65-F5344CB8AC3E}">
        <p14:creationId xmlns:p14="http://schemas.microsoft.com/office/powerpoint/2010/main" val="625537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etin kutusu 9">
            <a:extLst>
              <a:ext uri="{FF2B5EF4-FFF2-40B4-BE49-F238E27FC236}">
                <a16:creationId xmlns:a16="http://schemas.microsoft.com/office/drawing/2014/main" id="{883D28BB-C8A6-44EA-014C-ECD99432691A}"/>
              </a:ext>
            </a:extLst>
          </p:cNvPr>
          <p:cNvSpPr txBox="1"/>
          <p:nvPr/>
        </p:nvSpPr>
        <p:spPr>
          <a:xfrm>
            <a:off x="169587" y="55880"/>
            <a:ext cx="6096000" cy="369332"/>
          </a:xfrm>
          <a:prstGeom prst="rect">
            <a:avLst/>
          </a:prstGeom>
          <a:noFill/>
        </p:spPr>
        <p:txBody>
          <a:bodyPr wrap="square">
            <a:spAutoFit/>
          </a:bodyPr>
          <a:lstStyle/>
          <a:p>
            <a:r>
              <a:rPr lang="tr-TR"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We will reduce our test size to (0.1)</a:t>
            </a:r>
          </a:p>
        </p:txBody>
      </p:sp>
      <p:pic>
        <p:nvPicPr>
          <p:cNvPr id="3" name="Resim 2">
            <a:extLst>
              <a:ext uri="{FF2B5EF4-FFF2-40B4-BE49-F238E27FC236}">
                <a16:creationId xmlns:a16="http://schemas.microsoft.com/office/drawing/2014/main" id="{7B6F98C3-6B8F-735E-C774-65E07F9551AE}"/>
              </a:ext>
            </a:extLst>
          </p:cNvPr>
          <p:cNvPicPr>
            <a:picLocks noChangeAspect="1"/>
          </p:cNvPicPr>
          <p:nvPr/>
        </p:nvPicPr>
        <p:blipFill>
          <a:blip r:embed="rId3"/>
          <a:stretch>
            <a:fillRect/>
          </a:stretch>
        </p:blipFill>
        <p:spPr>
          <a:xfrm>
            <a:off x="282796" y="425213"/>
            <a:ext cx="9538525" cy="1331484"/>
          </a:xfrm>
          <a:prstGeom prst="rect">
            <a:avLst/>
          </a:prstGeom>
        </p:spPr>
      </p:pic>
      <p:pic>
        <p:nvPicPr>
          <p:cNvPr id="8" name="Resim 7">
            <a:extLst>
              <a:ext uri="{FF2B5EF4-FFF2-40B4-BE49-F238E27FC236}">
                <a16:creationId xmlns:a16="http://schemas.microsoft.com/office/drawing/2014/main" id="{7B345BF0-BB2A-1AF6-739E-DEF1107D278A}"/>
              </a:ext>
            </a:extLst>
          </p:cNvPr>
          <p:cNvPicPr>
            <a:picLocks noChangeAspect="1"/>
          </p:cNvPicPr>
          <p:nvPr/>
        </p:nvPicPr>
        <p:blipFill>
          <a:blip r:embed="rId4"/>
          <a:stretch>
            <a:fillRect/>
          </a:stretch>
        </p:blipFill>
        <p:spPr>
          <a:xfrm>
            <a:off x="303116" y="2084931"/>
            <a:ext cx="9518205" cy="4717189"/>
          </a:xfrm>
          <a:prstGeom prst="rect">
            <a:avLst/>
          </a:prstGeom>
        </p:spPr>
      </p:pic>
      <p:pic>
        <p:nvPicPr>
          <p:cNvPr id="12" name="Resim 11">
            <a:extLst>
              <a:ext uri="{FF2B5EF4-FFF2-40B4-BE49-F238E27FC236}">
                <a16:creationId xmlns:a16="http://schemas.microsoft.com/office/drawing/2014/main" id="{092515B4-8DD1-65CA-691E-3ACCAA4C4D1A}"/>
              </a:ext>
            </a:extLst>
          </p:cNvPr>
          <p:cNvPicPr>
            <a:picLocks noChangeAspect="1"/>
          </p:cNvPicPr>
          <p:nvPr/>
        </p:nvPicPr>
        <p:blipFill>
          <a:blip r:embed="rId5"/>
          <a:stretch>
            <a:fillRect/>
          </a:stretch>
        </p:blipFill>
        <p:spPr>
          <a:xfrm>
            <a:off x="9437751" y="971774"/>
            <a:ext cx="342930" cy="723963"/>
          </a:xfrm>
          <a:prstGeom prst="rect">
            <a:avLst/>
          </a:prstGeom>
        </p:spPr>
      </p:pic>
      <p:pic>
        <p:nvPicPr>
          <p:cNvPr id="14" name="Resim 13">
            <a:extLst>
              <a:ext uri="{FF2B5EF4-FFF2-40B4-BE49-F238E27FC236}">
                <a16:creationId xmlns:a16="http://schemas.microsoft.com/office/drawing/2014/main" id="{0B8111DD-A864-AC6C-C01B-B1A46C2B516C}"/>
              </a:ext>
            </a:extLst>
          </p:cNvPr>
          <p:cNvPicPr>
            <a:picLocks noChangeAspect="1"/>
          </p:cNvPicPr>
          <p:nvPr/>
        </p:nvPicPr>
        <p:blipFill rotWithShape="1">
          <a:blip r:embed="rId6"/>
          <a:srcRect t="17370"/>
          <a:stretch/>
        </p:blipFill>
        <p:spPr>
          <a:xfrm>
            <a:off x="290417" y="1726216"/>
            <a:ext cx="9510584" cy="415599"/>
          </a:xfrm>
          <a:prstGeom prst="rect">
            <a:avLst/>
          </a:prstGeom>
        </p:spPr>
      </p:pic>
      <p:pic>
        <p:nvPicPr>
          <p:cNvPr id="17" name="Resim 16">
            <a:extLst>
              <a:ext uri="{FF2B5EF4-FFF2-40B4-BE49-F238E27FC236}">
                <a16:creationId xmlns:a16="http://schemas.microsoft.com/office/drawing/2014/main" id="{8AF47281-AF7D-49B0-6547-7FF294E05043}"/>
              </a:ext>
            </a:extLst>
          </p:cNvPr>
          <p:cNvPicPr>
            <a:picLocks noChangeAspect="1"/>
          </p:cNvPicPr>
          <p:nvPr/>
        </p:nvPicPr>
        <p:blipFill>
          <a:blip r:embed="rId7"/>
          <a:stretch>
            <a:fillRect/>
          </a:stretch>
        </p:blipFill>
        <p:spPr>
          <a:xfrm>
            <a:off x="9385665" y="1829366"/>
            <a:ext cx="358171" cy="182896"/>
          </a:xfrm>
          <a:prstGeom prst="rect">
            <a:avLst/>
          </a:prstGeom>
        </p:spPr>
      </p:pic>
      <p:pic>
        <p:nvPicPr>
          <p:cNvPr id="19" name="Resim 18">
            <a:extLst>
              <a:ext uri="{FF2B5EF4-FFF2-40B4-BE49-F238E27FC236}">
                <a16:creationId xmlns:a16="http://schemas.microsoft.com/office/drawing/2014/main" id="{B5FE22A0-AA48-74A7-CE41-11731DC289A9}"/>
              </a:ext>
            </a:extLst>
          </p:cNvPr>
          <p:cNvPicPr>
            <a:picLocks noChangeAspect="1"/>
          </p:cNvPicPr>
          <p:nvPr/>
        </p:nvPicPr>
        <p:blipFill>
          <a:blip r:embed="rId8"/>
          <a:stretch>
            <a:fillRect/>
          </a:stretch>
        </p:blipFill>
        <p:spPr>
          <a:xfrm>
            <a:off x="5953154" y="4624746"/>
            <a:ext cx="3790682" cy="2085934"/>
          </a:xfrm>
          <a:prstGeom prst="rect">
            <a:avLst/>
          </a:prstGeom>
        </p:spPr>
      </p:pic>
    </p:spTree>
    <p:extLst>
      <p:ext uri="{BB962C8B-B14F-4D97-AF65-F5344CB8AC3E}">
        <p14:creationId xmlns:p14="http://schemas.microsoft.com/office/powerpoint/2010/main" val="2983888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Düz Bağlayıcı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Metin kutusu 2">
            <a:extLst>
              <a:ext uri="{FF2B5EF4-FFF2-40B4-BE49-F238E27FC236}">
                <a16:creationId xmlns:a16="http://schemas.microsoft.com/office/drawing/2014/main" id="{D37EC5AE-B0B3-3C4A-F6BE-D5DC1D8B414A}"/>
              </a:ext>
            </a:extLst>
          </p:cNvPr>
          <p:cNvSpPr txBox="1"/>
          <p:nvPr/>
        </p:nvSpPr>
        <p:spPr>
          <a:xfrm>
            <a:off x="320040" y="445961"/>
            <a:ext cx="6040120" cy="523220"/>
          </a:xfrm>
          <a:prstGeom prst="rect">
            <a:avLst/>
          </a:prstGeom>
          <a:noFill/>
        </p:spPr>
        <p:txBody>
          <a:bodyPr wrap="square">
            <a:spAutoFit/>
          </a:bodyPr>
          <a:lstStyle/>
          <a:p>
            <a:r>
              <a:rPr lang="tr-TR" sz="2800" b="1" dirty="0">
                <a:latin typeface="Calibri" panose="020F0502020204030204" pitchFamily="34" charset="0"/>
                <a:ea typeface="Calibri" panose="020F0502020204030204" pitchFamily="34" charset="0"/>
                <a:cs typeface="Calibri" panose="020F0502020204030204" pitchFamily="34" charset="0"/>
              </a:rPr>
              <a:t>-</a:t>
            </a:r>
            <a:r>
              <a:rPr lang="en-US" sz="2800" b="1" dirty="0">
                <a:latin typeface="Calibri" panose="020F0502020204030204" pitchFamily="34" charset="0"/>
                <a:ea typeface="Calibri" panose="020F0502020204030204" pitchFamily="34" charset="0"/>
                <a:cs typeface="Calibri" panose="020F0502020204030204" pitchFamily="34" charset="0"/>
              </a:rPr>
              <a:t>Comment</a:t>
            </a:r>
            <a:r>
              <a:rPr lang="tr-TR" sz="2800" b="1" dirty="0">
                <a:latin typeface="Calibri" panose="020F0502020204030204" pitchFamily="34" charset="0"/>
                <a:ea typeface="Calibri" panose="020F0502020204030204" pitchFamily="34" charset="0"/>
                <a:cs typeface="Calibri" panose="020F0502020204030204" pitchFamily="34" charset="0"/>
              </a:rPr>
              <a:t>-</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Metin kutusu 6">
            <a:extLst>
              <a:ext uri="{FF2B5EF4-FFF2-40B4-BE49-F238E27FC236}">
                <a16:creationId xmlns:a16="http://schemas.microsoft.com/office/drawing/2014/main" id="{A8F33F34-0625-3D41-B7FB-216086A243E7}"/>
              </a:ext>
            </a:extLst>
          </p:cNvPr>
          <p:cNvSpPr txBox="1"/>
          <p:nvPr/>
        </p:nvSpPr>
        <p:spPr>
          <a:xfrm>
            <a:off x="170180" y="1266724"/>
            <a:ext cx="11851640" cy="2308324"/>
          </a:xfrm>
          <a:prstGeom prst="rect">
            <a:avLst/>
          </a:prstGeom>
          <a:noFill/>
        </p:spPr>
        <p:txBody>
          <a:bodyPr wrap="square">
            <a:spAutoFit/>
          </a:bodyPr>
          <a:lstStyle/>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accuracy score, precision score, recall score, and F1 score we provided are all the same, with a value of 0.7764705882352941.</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This indicates that the KNN model achieved an overall accuracy of approximately 77.64%. The precision, recall, and F1 scores are also 77.64%.</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general, having all scores at the same value suggests that the model's performance is consistent across different evaluation metrics.</a:t>
            </a:r>
          </a:p>
        </p:txBody>
      </p:sp>
    </p:spTree>
    <p:extLst>
      <p:ext uri="{BB962C8B-B14F-4D97-AF65-F5344CB8AC3E}">
        <p14:creationId xmlns:p14="http://schemas.microsoft.com/office/powerpoint/2010/main" val="1878419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Düz Bağlayıcı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Metin kutusu 2">
            <a:extLst>
              <a:ext uri="{FF2B5EF4-FFF2-40B4-BE49-F238E27FC236}">
                <a16:creationId xmlns:a16="http://schemas.microsoft.com/office/drawing/2014/main" id="{D37EC5AE-B0B3-3C4A-F6BE-D5DC1D8B414A}"/>
              </a:ext>
            </a:extLst>
          </p:cNvPr>
          <p:cNvSpPr txBox="1"/>
          <p:nvPr/>
        </p:nvSpPr>
        <p:spPr>
          <a:xfrm>
            <a:off x="320040" y="445961"/>
            <a:ext cx="4058920" cy="523220"/>
          </a:xfrm>
          <a:prstGeom prst="rect">
            <a:avLst/>
          </a:prstGeom>
          <a:noFill/>
        </p:spPr>
        <p:txBody>
          <a:bodyPr wrap="square">
            <a:sp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Decision Tree</a:t>
            </a:r>
            <a:r>
              <a:rPr lang="tr-TR" sz="2800" b="1" dirty="0">
                <a:latin typeface="Calibri" panose="020F0502020204030204" pitchFamily="34" charset="0"/>
                <a:ea typeface="Calibri" panose="020F0502020204030204" pitchFamily="34" charset="0"/>
                <a:cs typeface="Calibri" panose="020F0502020204030204" pitchFamily="34" charset="0"/>
              </a:rPr>
              <a:t> </a:t>
            </a:r>
            <a:r>
              <a:rPr lang="en-US" sz="2800" b="1" dirty="0">
                <a:latin typeface="Calibri" panose="020F0502020204030204" pitchFamily="34" charset="0"/>
                <a:ea typeface="Calibri" panose="020F0502020204030204" pitchFamily="34" charset="0"/>
                <a:cs typeface="Calibri" panose="020F0502020204030204" pitchFamily="34" charset="0"/>
              </a:rPr>
              <a:t>Description</a:t>
            </a:r>
            <a:r>
              <a:rPr lang="tr-TR" sz="2800" b="1" dirty="0">
                <a:latin typeface="Calibri" panose="020F0502020204030204" pitchFamily="34" charset="0"/>
                <a:ea typeface="Calibri" panose="020F0502020204030204" pitchFamily="34" charset="0"/>
                <a:cs typeface="Calibri" panose="020F0502020204030204" pitchFamily="34" charset="0"/>
              </a:rPr>
              <a:t>:</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Metin kutusu 6">
            <a:extLst>
              <a:ext uri="{FF2B5EF4-FFF2-40B4-BE49-F238E27FC236}">
                <a16:creationId xmlns:a16="http://schemas.microsoft.com/office/drawing/2014/main" id="{A8F33F34-0625-3D41-B7FB-216086A243E7}"/>
              </a:ext>
            </a:extLst>
          </p:cNvPr>
          <p:cNvSpPr txBox="1"/>
          <p:nvPr/>
        </p:nvSpPr>
        <p:spPr>
          <a:xfrm>
            <a:off x="170180" y="1059630"/>
            <a:ext cx="11851640" cy="5355312"/>
          </a:xfrm>
          <a:prstGeom prst="rect">
            <a:avLst/>
          </a:prstGeom>
          <a:noFill/>
        </p:spPr>
        <p:txBody>
          <a:bodyPr wrap="square">
            <a:spAutoFit/>
          </a:bodyPr>
          <a:lstStyle/>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Decision Tree is a machine learning algorithm and can be used in classification or regression problems. The Decision Tree creates a set of decision rules using the features in the data set and uses this rule set to classify or predict the value of new data.</a:t>
            </a: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working principle of the decision tree algorithm involves the following steps:</a:t>
            </a: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Data Preparation: The dataset is prepared with features stored in a matrix (X) and corresponding labels (classes or target values) stored in a vector (y).</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AutoNum type="arabicPeriod"/>
            </a:pPr>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Decision Tree Construction: The decision tree algorithm creates a tree structure by partitioning the data based on the values of its features. The partitions aim to separate the data in the best possible way in terms of homogeneity or purity. Criteria such as Gini impurity or entropy are used to determine the best splitting criterion.</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Tree Growth: The decision tree is grown recursively. At each node, the dataset is divided into sub-nodes based on the features. This process continues until a certain stopping criterion is met, such as reaching a maximum depth or a minimum number of data points in a node.</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Prediction: The decision tree is used to make predictions on new examples. The features of an example are traversed down the branches of the tree to reach a leaf node, which provides the predicted result.</a:t>
            </a:r>
          </a:p>
        </p:txBody>
      </p:sp>
    </p:spTree>
    <p:extLst>
      <p:ext uri="{BB962C8B-B14F-4D97-AF65-F5344CB8AC3E}">
        <p14:creationId xmlns:p14="http://schemas.microsoft.com/office/powerpoint/2010/main" val="2361292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8" y="248687"/>
            <a:ext cx="2204200" cy="523220"/>
          </a:xfrm>
          <a:prstGeom prst="rect">
            <a:avLst/>
          </a:prstGeom>
          <a:noFill/>
        </p:spPr>
        <p:txBody>
          <a:bodyPr wrap="square">
            <a:spAutoFit/>
          </a:bodyPr>
          <a:lstStyle/>
          <a:p>
            <a:r>
              <a:rPr lang="en-US" sz="2800" b="1" dirty="0">
                <a:solidFill>
                  <a:srgbClr val="67EF21"/>
                </a:solidFill>
                <a:latin typeface="Calibri" panose="020F0502020204030204" pitchFamily="34" charset="0"/>
                <a:ea typeface="Calibri" panose="020F0502020204030204" pitchFamily="34" charset="0"/>
                <a:cs typeface="Calibri" panose="020F0502020204030204" pitchFamily="34" charset="0"/>
              </a:rPr>
              <a:t>Decision Tree</a:t>
            </a:r>
          </a:p>
        </p:txBody>
      </p:sp>
      <p:sp>
        <p:nvSpPr>
          <p:cNvPr id="11" name="Metin kutusu 10">
            <a:extLst>
              <a:ext uri="{FF2B5EF4-FFF2-40B4-BE49-F238E27FC236}">
                <a16:creationId xmlns:a16="http://schemas.microsoft.com/office/drawing/2014/main" id="{7FC5FEC8-EC75-3377-3382-F4632C00A8B4}"/>
              </a:ext>
            </a:extLst>
          </p:cNvPr>
          <p:cNvSpPr txBox="1"/>
          <p:nvPr/>
        </p:nvSpPr>
        <p:spPr>
          <a:xfrm>
            <a:off x="235914" y="771907"/>
            <a:ext cx="11771546"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Separating the data set into dependent and independent variables</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2" name="Metin kutusu 11">
            <a:extLst>
              <a:ext uri="{FF2B5EF4-FFF2-40B4-BE49-F238E27FC236}">
                <a16:creationId xmlns:a16="http://schemas.microsoft.com/office/drawing/2014/main" id="{57224673-4334-29B8-B649-68BB61903042}"/>
              </a:ext>
            </a:extLst>
          </p:cNvPr>
          <p:cNvSpPr txBox="1"/>
          <p:nvPr/>
        </p:nvSpPr>
        <p:spPr>
          <a:xfrm>
            <a:off x="215365" y="1800455"/>
            <a:ext cx="11771546"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Splitting the dataset into the Training set and Test set</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8EBDF057-8FF6-E0F6-FE79-842DB0C1562F}"/>
              </a:ext>
            </a:extLst>
          </p:cNvPr>
          <p:cNvPicPr>
            <a:picLocks noChangeAspect="1"/>
          </p:cNvPicPr>
          <p:nvPr/>
        </p:nvPicPr>
        <p:blipFill>
          <a:blip r:embed="rId3"/>
          <a:stretch>
            <a:fillRect/>
          </a:stretch>
        </p:blipFill>
        <p:spPr>
          <a:xfrm>
            <a:off x="235914" y="1079289"/>
            <a:ext cx="10742713" cy="579606"/>
          </a:xfrm>
          <a:prstGeom prst="rect">
            <a:avLst/>
          </a:prstGeom>
        </p:spPr>
      </p:pic>
      <p:pic>
        <p:nvPicPr>
          <p:cNvPr id="8" name="Resim 7">
            <a:extLst>
              <a:ext uri="{FF2B5EF4-FFF2-40B4-BE49-F238E27FC236}">
                <a16:creationId xmlns:a16="http://schemas.microsoft.com/office/drawing/2014/main" id="{BFC3C872-F350-6A19-1B71-16A531EE53F7}"/>
              </a:ext>
            </a:extLst>
          </p:cNvPr>
          <p:cNvPicPr>
            <a:picLocks noChangeAspect="1"/>
          </p:cNvPicPr>
          <p:nvPr/>
        </p:nvPicPr>
        <p:blipFill rotWithShape="1">
          <a:blip r:embed="rId4"/>
          <a:srcRect t="1" r="93135" b="1036"/>
          <a:stretch/>
        </p:blipFill>
        <p:spPr>
          <a:xfrm>
            <a:off x="215365" y="2169787"/>
            <a:ext cx="739675" cy="564883"/>
          </a:xfrm>
          <a:prstGeom prst="rect">
            <a:avLst/>
          </a:prstGeom>
        </p:spPr>
      </p:pic>
      <p:pic>
        <p:nvPicPr>
          <p:cNvPr id="13" name="Resim 12">
            <a:extLst>
              <a:ext uri="{FF2B5EF4-FFF2-40B4-BE49-F238E27FC236}">
                <a16:creationId xmlns:a16="http://schemas.microsoft.com/office/drawing/2014/main" id="{5F31FBBA-FC28-832A-4E66-D258408AD00A}"/>
              </a:ext>
            </a:extLst>
          </p:cNvPr>
          <p:cNvPicPr>
            <a:picLocks noChangeAspect="1"/>
          </p:cNvPicPr>
          <p:nvPr/>
        </p:nvPicPr>
        <p:blipFill>
          <a:blip r:embed="rId5"/>
          <a:stretch>
            <a:fillRect/>
          </a:stretch>
        </p:blipFill>
        <p:spPr>
          <a:xfrm>
            <a:off x="235914" y="3249135"/>
            <a:ext cx="10754469" cy="831893"/>
          </a:xfrm>
          <a:prstGeom prst="rect">
            <a:avLst/>
          </a:prstGeom>
        </p:spPr>
      </p:pic>
      <p:sp>
        <p:nvSpPr>
          <p:cNvPr id="14" name="Metin kutusu 13">
            <a:extLst>
              <a:ext uri="{FF2B5EF4-FFF2-40B4-BE49-F238E27FC236}">
                <a16:creationId xmlns:a16="http://schemas.microsoft.com/office/drawing/2014/main" id="{9D4468A5-9630-34B3-A99A-809AD89A6FD5}"/>
              </a:ext>
            </a:extLst>
          </p:cNvPr>
          <p:cNvSpPr txBox="1"/>
          <p:nvPr/>
        </p:nvSpPr>
        <p:spPr>
          <a:xfrm>
            <a:off x="215365" y="2879803"/>
            <a:ext cx="11771546"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Create</a:t>
            </a:r>
            <a:r>
              <a:rPr lang="tr-TR" dirty="0">
                <a:latin typeface="Calibri" panose="020F0502020204030204" pitchFamily="34" charset="0"/>
                <a:ea typeface="Calibri" panose="020F0502020204030204" pitchFamily="34" charset="0"/>
                <a:cs typeface="Calibri" panose="020F0502020204030204" pitchFamily="34" charset="0"/>
              </a:rPr>
              <a:t> a </a:t>
            </a:r>
            <a:r>
              <a:rPr lang="en-US" dirty="0">
                <a:latin typeface="Calibri" panose="020F0502020204030204" pitchFamily="34" charset="0"/>
                <a:ea typeface="Calibri" panose="020F0502020204030204" pitchFamily="34" charset="0"/>
                <a:cs typeface="Calibri" panose="020F0502020204030204" pitchFamily="34" charset="0"/>
              </a:rPr>
              <a:t>decision</a:t>
            </a:r>
            <a:r>
              <a:rPr lang="tr-TR"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tree</a:t>
            </a:r>
            <a:r>
              <a:rPr lang="tr-TR"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classifier</a:t>
            </a:r>
            <a:r>
              <a:rPr lang="tr-TR"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and</a:t>
            </a:r>
            <a:r>
              <a:rPr lang="tr-TR" dirty="0">
                <a:latin typeface="Calibri" panose="020F0502020204030204" pitchFamily="34" charset="0"/>
                <a:ea typeface="Calibri" panose="020F0502020204030204" pitchFamily="34" charset="0"/>
                <a:cs typeface="Calibri" panose="020F0502020204030204" pitchFamily="34" charset="0"/>
              </a:rPr>
              <a:t> t</a:t>
            </a:r>
            <a:r>
              <a:rPr lang="en-US" dirty="0">
                <a:latin typeface="Calibri" panose="020F0502020204030204" pitchFamily="34" charset="0"/>
                <a:ea typeface="Calibri" panose="020F0502020204030204" pitchFamily="34" charset="0"/>
                <a:cs typeface="Calibri" panose="020F0502020204030204" pitchFamily="34" charset="0"/>
              </a:rPr>
              <a:t>rain the classifier on the training data</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17" name="Resim 16">
            <a:extLst>
              <a:ext uri="{FF2B5EF4-FFF2-40B4-BE49-F238E27FC236}">
                <a16:creationId xmlns:a16="http://schemas.microsoft.com/office/drawing/2014/main" id="{2444CC26-ABC1-B102-CDA6-0EA0A9C59D12}"/>
              </a:ext>
            </a:extLst>
          </p:cNvPr>
          <p:cNvPicPr>
            <a:picLocks noChangeAspect="1"/>
          </p:cNvPicPr>
          <p:nvPr/>
        </p:nvPicPr>
        <p:blipFill>
          <a:blip r:embed="rId6"/>
          <a:stretch>
            <a:fillRect/>
          </a:stretch>
        </p:blipFill>
        <p:spPr>
          <a:xfrm>
            <a:off x="210228" y="4583874"/>
            <a:ext cx="10805839" cy="351817"/>
          </a:xfrm>
          <a:prstGeom prst="rect">
            <a:avLst/>
          </a:prstGeom>
        </p:spPr>
      </p:pic>
      <p:sp>
        <p:nvSpPr>
          <p:cNvPr id="19" name="Metin kutusu 18">
            <a:extLst>
              <a:ext uri="{FF2B5EF4-FFF2-40B4-BE49-F238E27FC236}">
                <a16:creationId xmlns:a16="http://schemas.microsoft.com/office/drawing/2014/main" id="{4DEA7679-904A-2A24-8CB7-67041B8D7842}"/>
              </a:ext>
            </a:extLst>
          </p:cNvPr>
          <p:cNvSpPr txBox="1"/>
          <p:nvPr/>
        </p:nvSpPr>
        <p:spPr>
          <a:xfrm>
            <a:off x="210226" y="4226161"/>
            <a:ext cx="11771546"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Make predictions on the test data</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 name="Metin kutusu 1">
            <a:extLst>
              <a:ext uri="{FF2B5EF4-FFF2-40B4-BE49-F238E27FC236}">
                <a16:creationId xmlns:a16="http://schemas.microsoft.com/office/drawing/2014/main" id="{EF4C02C7-5547-4A8D-9E16-2E7761C682E0}"/>
              </a:ext>
            </a:extLst>
          </p:cNvPr>
          <p:cNvSpPr txBox="1"/>
          <p:nvPr/>
        </p:nvSpPr>
        <p:spPr>
          <a:xfrm>
            <a:off x="210226" y="5075511"/>
            <a:ext cx="11771546" cy="369332"/>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-Calculating performance metrics.</a:t>
            </a:r>
          </a:p>
        </p:txBody>
      </p:sp>
      <p:pic>
        <p:nvPicPr>
          <p:cNvPr id="6" name="Resim 5">
            <a:extLst>
              <a:ext uri="{FF2B5EF4-FFF2-40B4-BE49-F238E27FC236}">
                <a16:creationId xmlns:a16="http://schemas.microsoft.com/office/drawing/2014/main" id="{FDC51682-C0B8-BCBB-EFAB-78EDCB9DB813}"/>
              </a:ext>
            </a:extLst>
          </p:cNvPr>
          <p:cNvPicPr>
            <a:picLocks noChangeAspect="1"/>
          </p:cNvPicPr>
          <p:nvPr/>
        </p:nvPicPr>
        <p:blipFill>
          <a:blip r:embed="rId7"/>
          <a:stretch>
            <a:fillRect/>
          </a:stretch>
        </p:blipFill>
        <p:spPr>
          <a:xfrm>
            <a:off x="235913" y="5417764"/>
            <a:ext cx="10742713" cy="931101"/>
          </a:xfrm>
          <a:prstGeom prst="rect">
            <a:avLst/>
          </a:prstGeom>
        </p:spPr>
      </p:pic>
      <p:pic>
        <p:nvPicPr>
          <p:cNvPr id="10" name="Resim 9">
            <a:extLst>
              <a:ext uri="{FF2B5EF4-FFF2-40B4-BE49-F238E27FC236}">
                <a16:creationId xmlns:a16="http://schemas.microsoft.com/office/drawing/2014/main" id="{6DE46E13-9620-85BC-DC42-2BE1B11A9163}"/>
              </a:ext>
            </a:extLst>
          </p:cNvPr>
          <p:cNvPicPr>
            <a:picLocks noChangeAspect="1"/>
          </p:cNvPicPr>
          <p:nvPr/>
        </p:nvPicPr>
        <p:blipFill>
          <a:blip r:embed="rId8"/>
          <a:stretch>
            <a:fillRect/>
          </a:stretch>
        </p:blipFill>
        <p:spPr>
          <a:xfrm>
            <a:off x="955040" y="2230710"/>
            <a:ext cx="10023586" cy="375685"/>
          </a:xfrm>
          <a:prstGeom prst="rect">
            <a:avLst/>
          </a:prstGeom>
        </p:spPr>
      </p:pic>
    </p:spTree>
    <p:extLst>
      <p:ext uri="{BB962C8B-B14F-4D97-AF65-F5344CB8AC3E}">
        <p14:creationId xmlns:p14="http://schemas.microsoft.com/office/powerpoint/2010/main" val="2553236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7" y="177567"/>
            <a:ext cx="3241889" cy="523220"/>
          </a:xfrm>
          <a:prstGeom prst="rect">
            <a:avLst/>
          </a:prstGeom>
          <a:noFill/>
        </p:spPr>
        <p:txBody>
          <a:bodyPr wrap="square">
            <a:spAutoFit/>
          </a:bodyPr>
          <a:lstStyle/>
          <a:p>
            <a:r>
              <a:rPr lang="en-US" sz="2800" b="1" dirty="0">
                <a:solidFill>
                  <a:srgbClr val="67EF21"/>
                </a:solidFill>
                <a:latin typeface="Calibri" panose="020F0502020204030204" pitchFamily="34" charset="0"/>
                <a:ea typeface="Calibri" panose="020F0502020204030204" pitchFamily="34" charset="0"/>
                <a:cs typeface="Calibri" panose="020F0502020204030204" pitchFamily="34" charset="0"/>
              </a:rPr>
              <a:t>Decision Tree</a:t>
            </a:r>
            <a:r>
              <a:rPr lang="tr-TR" sz="2800" b="1" dirty="0">
                <a:solidFill>
                  <a:srgbClr val="67EF21"/>
                </a:solidFill>
                <a:latin typeface="Calibri" panose="020F0502020204030204" pitchFamily="34" charset="0"/>
                <a:ea typeface="Calibri" panose="020F0502020204030204" pitchFamily="34" charset="0"/>
                <a:cs typeface="Calibri" panose="020F0502020204030204" pitchFamily="34" charset="0"/>
              </a:rPr>
              <a:t> </a:t>
            </a:r>
            <a:r>
              <a:rPr lang="en-US" sz="2800" b="1" dirty="0">
                <a:solidFill>
                  <a:srgbClr val="67EF21"/>
                </a:solidFill>
                <a:latin typeface="Calibri" panose="020F0502020204030204" pitchFamily="34" charset="0"/>
                <a:ea typeface="Calibri" panose="020F0502020204030204" pitchFamily="34" charset="0"/>
                <a:cs typeface="Calibri" panose="020F0502020204030204" pitchFamily="34" charset="0"/>
              </a:rPr>
              <a:t>Cont’d</a:t>
            </a:r>
          </a:p>
        </p:txBody>
      </p:sp>
      <p:pic>
        <p:nvPicPr>
          <p:cNvPr id="25" name="Resim 24">
            <a:extLst>
              <a:ext uri="{FF2B5EF4-FFF2-40B4-BE49-F238E27FC236}">
                <a16:creationId xmlns:a16="http://schemas.microsoft.com/office/drawing/2014/main" id="{8CF4BC2E-94FE-CA8D-7439-DF41792AFC3E}"/>
              </a:ext>
            </a:extLst>
          </p:cNvPr>
          <p:cNvPicPr>
            <a:picLocks noChangeAspect="1"/>
          </p:cNvPicPr>
          <p:nvPr/>
        </p:nvPicPr>
        <p:blipFill rotWithShape="1">
          <a:blip r:embed="rId3"/>
          <a:srcRect b="49054"/>
          <a:stretch/>
        </p:blipFill>
        <p:spPr>
          <a:xfrm>
            <a:off x="210227" y="884337"/>
            <a:ext cx="10474896" cy="842863"/>
          </a:xfrm>
          <a:prstGeom prst="rect">
            <a:avLst/>
          </a:prstGeom>
        </p:spPr>
      </p:pic>
      <p:pic>
        <p:nvPicPr>
          <p:cNvPr id="3" name="Resim 2">
            <a:extLst>
              <a:ext uri="{FF2B5EF4-FFF2-40B4-BE49-F238E27FC236}">
                <a16:creationId xmlns:a16="http://schemas.microsoft.com/office/drawing/2014/main" id="{61B8E59B-21F2-5527-773F-4DA6E02E39B4}"/>
              </a:ext>
            </a:extLst>
          </p:cNvPr>
          <p:cNvPicPr>
            <a:picLocks noChangeAspect="1"/>
          </p:cNvPicPr>
          <p:nvPr/>
        </p:nvPicPr>
        <p:blipFill>
          <a:blip r:embed="rId4"/>
          <a:stretch>
            <a:fillRect/>
          </a:stretch>
        </p:blipFill>
        <p:spPr>
          <a:xfrm>
            <a:off x="7915795" y="972998"/>
            <a:ext cx="2659610" cy="685859"/>
          </a:xfrm>
          <a:prstGeom prst="rect">
            <a:avLst/>
          </a:prstGeom>
        </p:spPr>
      </p:pic>
      <p:pic>
        <p:nvPicPr>
          <p:cNvPr id="6" name="Resim 5">
            <a:extLst>
              <a:ext uri="{FF2B5EF4-FFF2-40B4-BE49-F238E27FC236}">
                <a16:creationId xmlns:a16="http://schemas.microsoft.com/office/drawing/2014/main" id="{16C7CD48-4FF8-8E6A-0438-15F895ADA093}"/>
              </a:ext>
            </a:extLst>
          </p:cNvPr>
          <p:cNvPicPr>
            <a:picLocks noChangeAspect="1"/>
          </p:cNvPicPr>
          <p:nvPr/>
        </p:nvPicPr>
        <p:blipFill>
          <a:blip r:embed="rId5"/>
          <a:stretch>
            <a:fillRect/>
          </a:stretch>
        </p:blipFill>
        <p:spPr>
          <a:xfrm>
            <a:off x="861914" y="2857336"/>
            <a:ext cx="9823209" cy="3854381"/>
          </a:xfrm>
          <a:prstGeom prst="rect">
            <a:avLst/>
          </a:prstGeom>
        </p:spPr>
      </p:pic>
      <p:pic>
        <p:nvPicPr>
          <p:cNvPr id="8" name="Resim 7">
            <a:extLst>
              <a:ext uri="{FF2B5EF4-FFF2-40B4-BE49-F238E27FC236}">
                <a16:creationId xmlns:a16="http://schemas.microsoft.com/office/drawing/2014/main" id="{A225EB81-4302-21AD-ADC3-F2C9F137918A}"/>
              </a:ext>
            </a:extLst>
          </p:cNvPr>
          <p:cNvPicPr>
            <a:picLocks noChangeAspect="1"/>
          </p:cNvPicPr>
          <p:nvPr/>
        </p:nvPicPr>
        <p:blipFill>
          <a:blip r:embed="rId6"/>
          <a:stretch>
            <a:fillRect/>
          </a:stretch>
        </p:blipFill>
        <p:spPr>
          <a:xfrm>
            <a:off x="7938657" y="5885002"/>
            <a:ext cx="2636748" cy="716342"/>
          </a:xfrm>
          <a:prstGeom prst="rect">
            <a:avLst/>
          </a:prstGeom>
        </p:spPr>
      </p:pic>
      <p:sp>
        <p:nvSpPr>
          <p:cNvPr id="10" name="Metin kutusu 9">
            <a:extLst>
              <a:ext uri="{FF2B5EF4-FFF2-40B4-BE49-F238E27FC236}">
                <a16:creationId xmlns:a16="http://schemas.microsoft.com/office/drawing/2014/main" id="{126E9248-A21F-C72B-FF88-879753B1E3D8}"/>
              </a:ext>
            </a:extLst>
          </p:cNvPr>
          <p:cNvSpPr txBox="1"/>
          <p:nvPr/>
        </p:nvSpPr>
        <p:spPr>
          <a:xfrm>
            <a:off x="210227" y="2094300"/>
            <a:ext cx="6096000" cy="400110"/>
          </a:xfrm>
          <a:prstGeom prst="rect">
            <a:avLst/>
          </a:prstGeom>
          <a:noFill/>
        </p:spPr>
        <p:txBody>
          <a:bodyPr wrap="square">
            <a:spAutoFit/>
          </a:bodyPr>
          <a:lstStyle/>
          <a:p>
            <a:r>
              <a:rPr lang="en-US" sz="2000" b="1" dirty="0">
                <a:solidFill>
                  <a:srgbClr val="67EF21"/>
                </a:solidFill>
                <a:latin typeface="Calibri" panose="020F0502020204030204" pitchFamily="34" charset="0"/>
                <a:ea typeface="Calibri" panose="020F0502020204030204" pitchFamily="34" charset="0"/>
                <a:cs typeface="Calibri" panose="020F0502020204030204" pitchFamily="34" charset="0"/>
              </a:rPr>
              <a:t>What can be done to increase the Decision Tree</a:t>
            </a:r>
            <a:r>
              <a:rPr lang="tr-TR" sz="2000" b="1" dirty="0">
                <a:solidFill>
                  <a:srgbClr val="67EF21"/>
                </a:solidFill>
                <a:latin typeface="Calibri" panose="020F0502020204030204" pitchFamily="34" charset="0"/>
                <a:ea typeface="Calibri" panose="020F0502020204030204" pitchFamily="34" charset="0"/>
                <a:cs typeface="Calibri" panose="020F0502020204030204" pitchFamily="34" charset="0"/>
              </a:rPr>
              <a:t> </a:t>
            </a:r>
            <a:r>
              <a:rPr lang="en-US" sz="2000" b="1" dirty="0">
                <a:solidFill>
                  <a:srgbClr val="67EF21"/>
                </a:solidFill>
                <a:latin typeface="Calibri" panose="020F0502020204030204" pitchFamily="34" charset="0"/>
                <a:ea typeface="Calibri" panose="020F0502020204030204" pitchFamily="34" charset="0"/>
                <a:cs typeface="Calibri" panose="020F0502020204030204" pitchFamily="34" charset="0"/>
              </a:rPr>
              <a:t>Scores?</a:t>
            </a:r>
          </a:p>
        </p:txBody>
      </p:sp>
      <p:sp>
        <p:nvSpPr>
          <p:cNvPr id="13" name="Metin kutusu 12">
            <a:extLst>
              <a:ext uri="{FF2B5EF4-FFF2-40B4-BE49-F238E27FC236}">
                <a16:creationId xmlns:a16="http://schemas.microsoft.com/office/drawing/2014/main" id="{0D66B98A-06DE-35E5-A147-2DF5CCC378A0}"/>
              </a:ext>
            </a:extLst>
          </p:cNvPr>
          <p:cNvSpPr txBox="1"/>
          <p:nvPr/>
        </p:nvSpPr>
        <p:spPr>
          <a:xfrm>
            <a:off x="210227" y="2443610"/>
            <a:ext cx="3525520" cy="338554"/>
          </a:xfrm>
          <a:prstGeom prst="rect">
            <a:avLst/>
          </a:prstGeom>
          <a:noFill/>
        </p:spPr>
        <p:txBody>
          <a:bodyPr wrap="square">
            <a:spAutoFit/>
          </a:bodyPr>
          <a:lstStyle/>
          <a:p>
            <a:pPr algn="l"/>
            <a:r>
              <a:rPr lang="tr-TR" sz="160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160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We will reduce our test size to (0.1)</a:t>
            </a:r>
            <a:r>
              <a:rPr lang="tr-TR" sz="160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160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0960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Düz Bağlayıcı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Metin kutusu 2">
            <a:extLst>
              <a:ext uri="{FF2B5EF4-FFF2-40B4-BE49-F238E27FC236}">
                <a16:creationId xmlns:a16="http://schemas.microsoft.com/office/drawing/2014/main" id="{D37EC5AE-B0B3-3C4A-F6BE-D5DC1D8B414A}"/>
              </a:ext>
            </a:extLst>
          </p:cNvPr>
          <p:cNvSpPr txBox="1"/>
          <p:nvPr/>
        </p:nvSpPr>
        <p:spPr>
          <a:xfrm>
            <a:off x="320040" y="445961"/>
            <a:ext cx="6040120" cy="523220"/>
          </a:xfrm>
          <a:prstGeom prst="rect">
            <a:avLst/>
          </a:prstGeom>
          <a:noFill/>
        </p:spPr>
        <p:txBody>
          <a:bodyPr wrap="square">
            <a:spAutoFit/>
          </a:bodyPr>
          <a:lstStyle/>
          <a:p>
            <a:r>
              <a:rPr lang="tr-TR" sz="2800" b="1" dirty="0">
                <a:latin typeface="Calibri" panose="020F0502020204030204" pitchFamily="34" charset="0"/>
                <a:ea typeface="Calibri" panose="020F0502020204030204" pitchFamily="34" charset="0"/>
                <a:cs typeface="Calibri" panose="020F0502020204030204" pitchFamily="34" charset="0"/>
              </a:rPr>
              <a:t>-</a:t>
            </a:r>
            <a:r>
              <a:rPr lang="en-US" sz="2800" b="1" dirty="0">
                <a:latin typeface="Calibri" panose="020F0502020204030204" pitchFamily="34" charset="0"/>
                <a:ea typeface="Calibri" panose="020F0502020204030204" pitchFamily="34" charset="0"/>
                <a:cs typeface="Calibri" panose="020F0502020204030204" pitchFamily="34" charset="0"/>
              </a:rPr>
              <a:t>Comment</a:t>
            </a:r>
            <a:r>
              <a:rPr lang="tr-TR" sz="2800" b="1" dirty="0">
                <a:latin typeface="Calibri" panose="020F0502020204030204" pitchFamily="34" charset="0"/>
                <a:ea typeface="Calibri" panose="020F0502020204030204" pitchFamily="34" charset="0"/>
                <a:cs typeface="Calibri" panose="020F0502020204030204" pitchFamily="34" charset="0"/>
              </a:rPr>
              <a:t>-</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Metin kutusu 6">
            <a:extLst>
              <a:ext uri="{FF2B5EF4-FFF2-40B4-BE49-F238E27FC236}">
                <a16:creationId xmlns:a16="http://schemas.microsoft.com/office/drawing/2014/main" id="{A8F33F34-0625-3D41-B7FB-216086A243E7}"/>
              </a:ext>
            </a:extLst>
          </p:cNvPr>
          <p:cNvSpPr txBox="1"/>
          <p:nvPr/>
        </p:nvSpPr>
        <p:spPr>
          <a:xfrm>
            <a:off x="170180" y="1266724"/>
            <a:ext cx="11851640" cy="4801314"/>
          </a:xfrm>
          <a:prstGeom prst="rect">
            <a:avLst/>
          </a:prstGeom>
          <a:noFill/>
        </p:spPr>
        <p:txBody>
          <a:bodyPr wrap="square">
            <a:spAutoFit/>
          </a:bodyPr>
          <a:lstStyle/>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Accuracy Score represents the ratio of correctly predicted labels to the total number of examples. A higher accuracy score indicates that the model's predictions are generally more accurate. In this case, the accuracy score is 0.7882, meaning that approximately 78.82% of the predictions are correct.</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Precision Score measures the ratio of true positive predictions to the total number of positive predictions. It evaluates the model's tendency to make false positive predictions. A higher precision score indicates that the model has reduced false positives. In this case, the precision score is 0.8251, meaning that approximately 82.51% of the positive predictions are actually true positives.</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Recall Score measures the ratio of true positive predictions to the total number of actual positive examples. It evaluates the model's ability to correctly identify positive examples and reduce false negatives. A higher recall score indicates that the model has reduced false negatives. In this case, the recall score is 0.7882, meaning that approximately 78.82% of the actual positive examples are correctly predicted as positive.</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F1 Score represents the harmonic mean of precision and recall. It aims to balance precision and recall. If both precision and recall are high, the F1 score will also be high. In this case, the F1 score is 0.8001.</a:t>
            </a: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34626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Düz Bağlayıcı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Metin kutusu 2">
            <a:extLst>
              <a:ext uri="{FF2B5EF4-FFF2-40B4-BE49-F238E27FC236}">
                <a16:creationId xmlns:a16="http://schemas.microsoft.com/office/drawing/2014/main" id="{D37EC5AE-B0B3-3C4A-F6BE-D5DC1D8B414A}"/>
              </a:ext>
            </a:extLst>
          </p:cNvPr>
          <p:cNvSpPr txBox="1"/>
          <p:nvPr/>
        </p:nvSpPr>
        <p:spPr>
          <a:xfrm>
            <a:off x="299720" y="315333"/>
            <a:ext cx="9179560" cy="523220"/>
          </a:xfrm>
          <a:prstGeom prst="rect">
            <a:avLst/>
          </a:prstGeom>
          <a:noFill/>
        </p:spPr>
        <p:txBody>
          <a:bodyPr wrap="square">
            <a:spAutoFit/>
          </a:bodyPr>
          <a:lstStyle/>
          <a:p>
            <a:r>
              <a:rPr lang="tr-TR" sz="2800" b="1" dirty="0">
                <a:latin typeface="Calibri" panose="020F0502020204030204" pitchFamily="34" charset="0"/>
                <a:ea typeface="Calibri" panose="020F0502020204030204" pitchFamily="34" charset="0"/>
                <a:cs typeface="Calibri" panose="020F0502020204030204" pitchFamily="34" charset="0"/>
              </a:rPr>
              <a:t>PCA (</a:t>
            </a:r>
            <a:r>
              <a:rPr lang="en-US" sz="2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Principal Component Analysis</a:t>
            </a:r>
            <a:r>
              <a:rPr lang="tr-TR" sz="2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800" b="1" dirty="0">
                <a:latin typeface="Calibri" panose="020F0502020204030204" pitchFamily="34" charset="0"/>
                <a:ea typeface="Calibri" panose="020F0502020204030204" pitchFamily="34" charset="0"/>
                <a:cs typeface="Calibri" panose="020F0502020204030204" pitchFamily="34" charset="0"/>
              </a:rPr>
              <a:t>Description</a:t>
            </a:r>
            <a:r>
              <a:rPr lang="tr-TR" sz="2800" b="1" dirty="0">
                <a:latin typeface="Calibri" panose="020F0502020204030204" pitchFamily="34" charset="0"/>
                <a:ea typeface="Calibri" panose="020F0502020204030204" pitchFamily="34" charset="0"/>
                <a:cs typeface="Calibri" panose="020F0502020204030204" pitchFamily="34" charset="0"/>
              </a:rPr>
              <a:t>:</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Metin kutusu 6">
            <a:extLst>
              <a:ext uri="{FF2B5EF4-FFF2-40B4-BE49-F238E27FC236}">
                <a16:creationId xmlns:a16="http://schemas.microsoft.com/office/drawing/2014/main" id="{A8F33F34-0625-3D41-B7FB-216086A243E7}"/>
              </a:ext>
            </a:extLst>
          </p:cNvPr>
          <p:cNvSpPr txBox="1"/>
          <p:nvPr/>
        </p:nvSpPr>
        <p:spPr>
          <a:xfrm>
            <a:off x="170180" y="838553"/>
            <a:ext cx="11851640" cy="6186309"/>
          </a:xfrm>
          <a:prstGeom prst="rect">
            <a:avLst/>
          </a:prstGeom>
          <a:noFill/>
        </p:spPr>
        <p:txBody>
          <a:bodyPr wrap="square">
            <a:spAutoFit/>
          </a:bodyPr>
          <a:lstStyle/>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PCA (Principal Component Analysis) is a method used to analyze the relationships between variables in the data set and to make dimension reduction.</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working principle of PCA involves the following steps:</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Data Scaling: PCA considers the variability of the data in the analysis. Therefore, all features are scaled to have the same scale in the data scaling step.</a:t>
            </a:r>
            <a:endParaRPr lang="tr-TR"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Calculation of the Covariance Matrix: The covariance matrix is computed to measure the relationships between variables in the dataset. The covariance matrix represents the relationships and variances between features.</a:t>
            </a:r>
            <a:endParaRPr lang="tr-TR"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Calculation of Eigenvectors and Eigenvalues: Through </a:t>
            </a:r>
            <a:r>
              <a:rPr lang="en-US"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eigendecomposition</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of the covariance matrix, the eigenvalues and corresponding eigenvectors are computed. Eigenvectors serve as the principal components used for the transformation of the data into a new subspace.</a:t>
            </a:r>
            <a:endParaRPr lang="tr-TR"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Selection of Principal Components: Eigenvalues represent the variability information in the dataset. PCA selects the most important principal components by ordering the eigenvalues from highest to lowest. The selected principal components form the new dimensional representation of the data.</a:t>
            </a:r>
            <a:endParaRPr lang="tr-TR"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Data Transformation: The dataset is transformed into the new dimensional representation using the selected principal components. This step aims to obtain a lower-dimensional representation of the data.</a:t>
            </a: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14486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7" y="177567"/>
            <a:ext cx="5471381" cy="523220"/>
          </a:xfrm>
          <a:prstGeom prst="rect">
            <a:avLst/>
          </a:prstGeom>
          <a:noFill/>
        </p:spPr>
        <p:txBody>
          <a:bodyPr wrap="square">
            <a:spAutoFit/>
          </a:bodyPr>
          <a:lstStyle/>
          <a:p>
            <a:r>
              <a:rPr lang="en-US" sz="2800" b="1" dirty="0">
                <a:solidFill>
                  <a:srgbClr val="2FE845"/>
                </a:solidFill>
                <a:latin typeface="Calibri" panose="020F0502020204030204" pitchFamily="34" charset="0"/>
                <a:ea typeface="Calibri" panose="020F0502020204030204" pitchFamily="34" charset="0"/>
                <a:cs typeface="Calibri" panose="020F0502020204030204" pitchFamily="34" charset="0"/>
              </a:rPr>
              <a:t>PCA(Principal Component Analysis)</a:t>
            </a:r>
          </a:p>
        </p:txBody>
      </p:sp>
      <p:pic>
        <p:nvPicPr>
          <p:cNvPr id="4" name="Resim 3">
            <a:extLst>
              <a:ext uri="{FF2B5EF4-FFF2-40B4-BE49-F238E27FC236}">
                <a16:creationId xmlns:a16="http://schemas.microsoft.com/office/drawing/2014/main" id="{9E0018A9-BBC5-CF78-476D-B0B5F13EC6FB}"/>
              </a:ext>
            </a:extLst>
          </p:cNvPr>
          <p:cNvPicPr>
            <a:picLocks noChangeAspect="1"/>
          </p:cNvPicPr>
          <p:nvPr/>
        </p:nvPicPr>
        <p:blipFill>
          <a:blip r:embed="rId3"/>
          <a:stretch>
            <a:fillRect/>
          </a:stretch>
        </p:blipFill>
        <p:spPr>
          <a:xfrm>
            <a:off x="210226" y="1963245"/>
            <a:ext cx="9594411" cy="3558848"/>
          </a:xfrm>
          <a:prstGeom prst="rect">
            <a:avLst/>
          </a:prstGeom>
        </p:spPr>
      </p:pic>
      <p:sp>
        <p:nvSpPr>
          <p:cNvPr id="9" name="Metin kutusu 8">
            <a:extLst>
              <a:ext uri="{FF2B5EF4-FFF2-40B4-BE49-F238E27FC236}">
                <a16:creationId xmlns:a16="http://schemas.microsoft.com/office/drawing/2014/main" id="{05351120-D08D-2218-05AB-25FE466C6BBE}"/>
              </a:ext>
            </a:extLst>
          </p:cNvPr>
          <p:cNvSpPr txBox="1"/>
          <p:nvPr/>
        </p:nvSpPr>
        <p:spPr>
          <a:xfrm>
            <a:off x="210226" y="1593913"/>
            <a:ext cx="11771546" cy="369332"/>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-Decision Tree Example without PCA.</a:t>
            </a:r>
          </a:p>
        </p:txBody>
      </p:sp>
      <p:pic>
        <p:nvPicPr>
          <p:cNvPr id="13" name="Resim 12">
            <a:extLst>
              <a:ext uri="{FF2B5EF4-FFF2-40B4-BE49-F238E27FC236}">
                <a16:creationId xmlns:a16="http://schemas.microsoft.com/office/drawing/2014/main" id="{93543163-07D2-B9FD-3033-CA272214A72A}"/>
              </a:ext>
            </a:extLst>
          </p:cNvPr>
          <p:cNvPicPr>
            <a:picLocks noChangeAspect="1"/>
          </p:cNvPicPr>
          <p:nvPr/>
        </p:nvPicPr>
        <p:blipFill>
          <a:blip r:embed="rId4"/>
          <a:stretch>
            <a:fillRect/>
          </a:stretch>
        </p:blipFill>
        <p:spPr>
          <a:xfrm>
            <a:off x="210226" y="5522093"/>
            <a:ext cx="2773920" cy="1158340"/>
          </a:xfrm>
          <a:prstGeom prst="rect">
            <a:avLst/>
          </a:prstGeom>
        </p:spPr>
      </p:pic>
      <p:pic>
        <p:nvPicPr>
          <p:cNvPr id="15" name="Resim 14">
            <a:extLst>
              <a:ext uri="{FF2B5EF4-FFF2-40B4-BE49-F238E27FC236}">
                <a16:creationId xmlns:a16="http://schemas.microsoft.com/office/drawing/2014/main" id="{831043FA-49CA-246B-71B7-E79992A4F624}"/>
              </a:ext>
            </a:extLst>
          </p:cNvPr>
          <p:cNvPicPr>
            <a:picLocks noChangeAspect="1"/>
          </p:cNvPicPr>
          <p:nvPr/>
        </p:nvPicPr>
        <p:blipFill>
          <a:blip r:embed="rId5"/>
          <a:stretch>
            <a:fillRect/>
          </a:stretch>
        </p:blipFill>
        <p:spPr>
          <a:xfrm>
            <a:off x="210226" y="822447"/>
            <a:ext cx="9594411" cy="497318"/>
          </a:xfrm>
          <a:prstGeom prst="rect">
            <a:avLst/>
          </a:prstGeom>
        </p:spPr>
      </p:pic>
    </p:spTree>
    <p:extLst>
      <p:ext uri="{BB962C8B-B14F-4D97-AF65-F5344CB8AC3E}">
        <p14:creationId xmlns:p14="http://schemas.microsoft.com/office/powerpoint/2010/main" val="3526495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B1960D14-EE09-9A67-EF76-8F6EA526B7E0}"/>
              </a:ext>
            </a:extLst>
          </p:cNvPr>
          <p:cNvSpPr>
            <a:spLocks noGrp="1"/>
          </p:cNvSpPr>
          <p:nvPr>
            <p:ph type="title"/>
          </p:nvPr>
        </p:nvSpPr>
        <p:spPr>
          <a:xfrm>
            <a:off x="838200" y="442763"/>
            <a:ext cx="10515600" cy="575154"/>
          </a:xfrm>
        </p:spPr>
        <p:txBody>
          <a:bodyPr>
            <a:normAutofit/>
          </a:bodyPr>
          <a:lstStyle/>
          <a:p>
            <a:r>
              <a:rPr lang="en-GB" sz="3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Data collection and pre-processing</a:t>
            </a:r>
            <a:endParaRPr lang="en-US" sz="48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AC56590A-62C3-145F-0B39-D828C9E07B01}"/>
              </a:ext>
            </a:extLst>
          </p:cNvPr>
          <p:cNvPicPr>
            <a:picLocks noChangeAspect="1"/>
          </p:cNvPicPr>
          <p:nvPr/>
        </p:nvPicPr>
        <p:blipFill rotWithShape="1">
          <a:blip r:embed="rId3"/>
          <a:srcRect l="6441"/>
          <a:stretch/>
        </p:blipFill>
        <p:spPr>
          <a:xfrm>
            <a:off x="453464" y="1581148"/>
            <a:ext cx="9470000" cy="349034"/>
          </a:xfrm>
          <a:prstGeom prst="rect">
            <a:avLst/>
          </a:prstGeom>
        </p:spPr>
      </p:pic>
      <p:sp>
        <p:nvSpPr>
          <p:cNvPr id="6" name="Metin kutusu 5">
            <a:extLst>
              <a:ext uri="{FF2B5EF4-FFF2-40B4-BE49-F238E27FC236}">
                <a16:creationId xmlns:a16="http://schemas.microsoft.com/office/drawing/2014/main" id="{CADDC1A5-CAEA-4137-EACC-90640F365CB5}"/>
              </a:ext>
            </a:extLst>
          </p:cNvPr>
          <p:cNvSpPr txBox="1"/>
          <p:nvPr/>
        </p:nvSpPr>
        <p:spPr>
          <a:xfrm>
            <a:off x="333518" y="1264548"/>
            <a:ext cx="11134545"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Uploading the selected dataset to Jupyter notebook.</a:t>
            </a:r>
          </a:p>
        </p:txBody>
      </p:sp>
      <p:pic>
        <p:nvPicPr>
          <p:cNvPr id="8" name="Resim 7">
            <a:extLst>
              <a:ext uri="{FF2B5EF4-FFF2-40B4-BE49-F238E27FC236}">
                <a16:creationId xmlns:a16="http://schemas.microsoft.com/office/drawing/2014/main" id="{59507B7B-6E1B-4111-7E00-77AFC18AB6C1}"/>
              </a:ext>
            </a:extLst>
          </p:cNvPr>
          <p:cNvPicPr>
            <a:picLocks noChangeAspect="1"/>
          </p:cNvPicPr>
          <p:nvPr/>
        </p:nvPicPr>
        <p:blipFill rotWithShape="1">
          <a:blip r:embed="rId4"/>
          <a:srcRect l="6132"/>
          <a:stretch/>
        </p:blipFill>
        <p:spPr>
          <a:xfrm>
            <a:off x="453464" y="2658589"/>
            <a:ext cx="9388720" cy="1232746"/>
          </a:xfrm>
          <a:prstGeom prst="rect">
            <a:avLst/>
          </a:prstGeom>
        </p:spPr>
      </p:pic>
      <p:sp>
        <p:nvSpPr>
          <p:cNvPr id="9" name="Metin kutusu 8">
            <a:extLst>
              <a:ext uri="{FF2B5EF4-FFF2-40B4-BE49-F238E27FC236}">
                <a16:creationId xmlns:a16="http://schemas.microsoft.com/office/drawing/2014/main" id="{8DC7391A-1046-93EC-A4AC-257DA7E754E6}"/>
              </a:ext>
            </a:extLst>
          </p:cNvPr>
          <p:cNvSpPr txBox="1"/>
          <p:nvPr/>
        </p:nvSpPr>
        <p:spPr>
          <a:xfrm>
            <a:off x="333518" y="2289365"/>
            <a:ext cx="11134545"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-Learning </a:t>
            </a:r>
            <a:r>
              <a:rPr lang="en-US" dirty="0">
                <a:latin typeface="Calibri" panose="020F0502020204030204" pitchFamily="34" charset="0"/>
                <a:ea typeface="Calibri" panose="020F0502020204030204" pitchFamily="34" charset="0"/>
                <a:cs typeface="Calibri" panose="020F0502020204030204" pitchFamily="34" charset="0"/>
              </a:rPr>
              <a:t>about the size of the dataset.</a:t>
            </a:r>
          </a:p>
        </p:txBody>
      </p:sp>
      <p:pic>
        <p:nvPicPr>
          <p:cNvPr id="11" name="Resim 10">
            <a:extLst>
              <a:ext uri="{FF2B5EF4-FFF2-40B4-BE49-F238E27FC236}">
                <a16:creationId xmlns:a16="http://schemas.microsoft.com/office/drawing/2014/main" id="{8CB25C6B-8FF2-4957-9046-F3CA7F06F150}"/>
              </a:ext>
            </a:extLst>
          </p:cNvPr>
          <p:cNvPicPr>
            <a:picLocks noChangeAspect="1"/>
          </p:cNvPicPr>
          <p:nvPr/>
        </p:nvPicPr>
        <p:blipFill rotWithShape="1">
          <a:blip r:embed="rId5"/>
          <a:srcRect l="6640"/>
          <a:stretch/>
        </p:blipFill>
        <p:spPr>
          <a:xfrm>
            <a:off x="453464" y="4568743"/>
            <a:ext cx="9337920" cy="1310754"/>
          </a:xfrm>
          <a:prstGeom prst="rect">
            <a:avLst/>
          </a:prstGeom>
        </p:spPr>
      </p:pic>
      <p:sp>
        <p:nvSpPr>
          <p:cNvPr id="12" name="Metin kutusu 11">
            <a:extLst>
              <a:ext uri="{FF2B5EF4-FFF2-40B4-BE49-F238E27FC236}">
                <a16:creationId xmlns:a16="http://schemas.microsoft.com/office/drawing/2014/main" id="{C8267AEF-38EA-D199-3E0D-30B1430F5082}"/>
              </a:ext>
            </a:extLst>
          </p:cNvPr>
          <p:cNvSpPr txBox="1"/>
          <p:nvPr/>
        </p:nvSpPr>
        <p:spPr>
          <a:xfrm>
            <a:off x="333518" y="4199411"/>
            <a:ext cx="11134545"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Finding the names of the columns that dataset has.</a:t>
            </a:r>
          </a:p>
        </p:txBody>
      </p:sp>
    </p:spTree>
    <p:extLst>
      <p:ext uri="{BB962C8B-B14F-4D97-AF65-F5344CB8AC3E}">
        <p14:creationId xmlns:p14="http://schemas.microsoft.com/office/powerpoint/2010/main" val="279499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7" y="177567"/>
            <a:ext cx="6509072" cy="523220"/>
          </a:xfrm>
          <a:prstGeom prst="rect">
            <a:avLst/>
          </a:prstGeom>
          <a:noFill/>
        </p:spPr>
        <p:txBody>
          <a:bodyPr wrap="square">
            <a:spAutoFit/>
          </a:bodyPr>
          <a:lstStyle/>
          <a:p>
            <a:r>
              <a:rPr lang="en-US" sz="2800" b="1" dirty="0">
                <a:solidFill>
                  <a:srgbClr val="2FE845"/>
                </a:solidFill>
                <a:latin typeface="Calibri" panose="020F0502020204030204" pitchFamily="34" charset="0"/>
                <a:ea typeface="Calibri" panose="020F0502020204030204" pitchFamily="34" charset="0"/>
                <a:cs typeface="Calibri" panose="020F0502020204030204" pitchFamily="34" charset="0"/>
              </a:rPr>
              <a:t>PCA(Principal Component Analysis)</a:t>
            </a:r>
            <a:r>
              <a:rPr lang="tr-TR" sz="2800" b="1" dirty="0">
                <a:solidFill>
                  <a:srgbClr val="2FE845"/>
                </a:solidFill>
                <a:latin typeface="Calibri" panose="020F0502020204030204" pitchFamily="34" charset="0"/>
                <a:ea typeface="Calibri" panose="020F0502020204030204" pitchFamily="34" charset="0"/>
                <a:cs typeface="Calibri" panose="020F0502020204030204" pitchFamily="34" charset="0"/>
              </a:rPr>
              <a:t> </a:t>
            </a:r>
            <a:r>
              <a:rPr lang="en-US" sz="2800" b="1" dirty="0">
                <a:solidFill>
                  <a:srgbClr val="2FE845"/>
                </a:solidFill>
                <a:latin typeface="Calibri" panose="020F0502020204030204" pitchFamily="34" charset="0"/>
                <a:ea typeface="Calibri" panose="020F0502020204030204" pitchFamily="34" charset="0"/>
                <a:cs typeface="Calibri" panose="020F0502020204030204" pitchFamily="34" charset="0"/>
              </a:rPr>
              <a:t>Cont’d</a:t>
            </a:r>
          </a:p>
        </p:txBody>
      </p:sp>
      <p:sp>
        <p:nvSpPr>
          <p:cNvPr id="2" name="Metin kutusu 1">
            <a:extLst>
              <a:ext uri="{FF2B5EF4-FFF2-40B4-BE49-F238E27FC236}">
                <a16:creationId xmlns:a16="http://schemas.microsoft.com/office/drawing/2014/main" id="{5FA28751-9306-080A-BD43-2083A8DFDFA4}"/>
              </a:ext>
            </a:extLst>
          </p:cNvPr>
          <p:cNvSpPr txBox="1"/>
          <p:nvPr/>
        </p:nvSpPr>
        <p:spPr>
          <a:xfrm>
            <a:off x="210227" y="700787"/>
            <a:ext cx="11771546" cy="369332"/>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-Decision Tree Example with PCA.</a:t>
            </a:r>
          </a:p>
        </p:txBody>
      </p:sp>
      <p:pic>
        <p:nvPicPr>
          <p:cNvPr id="8" name="Resim 7">
            <a:extLst>
              <a:ext uri="{FF2B5EF4-FFF2-40B4-BE49-F238E27FC236}">
                <a16:creationId xmlns:a16="http://schemas.microsoft.com/office/drawing/2014/main" id="{F5517F4B-CA7C-2A15-8E49-E7F63A10CE7C}"/>
              </a:ext>
            </a:extLst>
          </p:cNvPr>
          <p:cNvPicPr>
            <a:picLocks noChangeAspect="1"/>
          </p:cNvPicPr>
          <p:nvPr/>
        </p:nvPicPr>
        <p:blipFill>
          <a:blip r:embed="rId3"/>
          <a:stretch>
            <a:fillRect/>
          </a:stretch>
        </p:blipFill>
        <p:spPr>
          <a:xfrm>
            <a:off x="310833" y="1070120"/>
            <a:ext cx="7867967" cy="3817630"/>
          </a:xfrm>
          <a:prstGeom prst="rect">
            <a:avLst/>
          </a:prstGeom>
        </p:spPr>
      </p:pic>
      <p:pic>
        <p:nvPicPr>
          <p:cNvPr id="13" name="Resim 12">
            <a:extLst>
              <a:ext uri="{FF2B5EF4-FFF2-40B4-BE49-F238E27FC236}">
                <a16:creationId xmlns:a16="http://schemas.microsoft.com/office/drawing/2014/main" id="{D31CC641-C4A3-7389-8101-2CB9FA0F7621}"/>
              </a:ext>
            </a:extLst>
          </p:cNvPr>
          <p:cNvPicPr>
            <a:picLocks noChangeAspect="1"/>
          </p:cNvPicPr>
          <p:nvPr/>
        </p:nvPicPr>
        <p:blipFill>
          <a:blip r:embed="rId4"/>
          <a:stretch>
            <a:fillRect/>
          </a:stretch>
        </p:blipFill>
        <p:spPr>
          <a:xfrm>
            <a:off x="4752195" y="3724863"/>
            <a:ext cx="3337849" cy="1074513"/>
          </a:xfrm>
          <a:prstGeom prst="rect">
            <a:avLst/>
          </a:prstGeom>
        </p:spPr>
      </p:pic>
      <p:sp>
        <p:nvSpPr>
          <p:cNvPr id="15" name="Metin kutusu 14">
            <a:extLst>
              <a:ext uri="{FF2B5EF4-FFF2-40B4-BE49-F238E27FC236}">
                <a16:creationId xmlns:a16="http://schemas.microsoft.com/office/drawing/2014/main" id="{D2CE0E29-93A6-F191-F41B-4C4C95EE424C}"/>
              </a:ext>
            </a:extLst>
          </p:cNvPr>
          <p:cNvSpPr txBox="1"/>
          <p:nvPr/>
        </p:nvSpPr>
        <p:spPr>
          <a:xfrm>
            <a:off x="210227" y="5049216"/>
            <a:ext cx="11556047" cy="1477328"/>
          </a:xfrm>
          <a:prstGeom prst="rect">
            <a:avLst/>
          </a:prstGeom>
          <a:noFill/>
        </p:spPr>
        <p:txBody>
          <a:bodyPr wrap="square">
            <a:spAutoFit/>
          </a:bodyPr>
          <a:lstStyle/>
          <a:p>
            <a:pPr algn="l"/>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-Comment-</a:t>
            </a:r>
          </a:p>
          <a:p>
            <a:pPr algn="l"/>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PCA is not generally used with Decision Tree.</a:t>
            </a:r>
          </a:p>
          <a:p>
            <a:pPr algn="l">
              <a:buFont typeface="+mj-lt"/>
              <a:buAutoNum type="arabicPeriod"/>
            </a:pP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However, in some cases PCA can be used to visualize or reduce the complexity caused by the high dimensionality in the dataset.</a:t>
            </a:r>
          </a:p>
        </p:txBody>
      </p:sp>
    </p:spTree>
    <p:extLst>
      <p:ext uri="{BB962C8B-B14F-4D97-AF65-F5344CB8AC3E}">
        <p14:creationId xmlns:p14="http://schemas.microsoft.com/office/powerpoint/2010/main" val="33062875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7" y="177567"/>
            <a:ext cx="6509072" cy="523220"/>
          </a:xfrm>
          <a:prstGeom prst="rect">
            <a:avLst/>
          </a:prstGeom>
          <a:noFill/>
        </p:spPr>
        <p:txBody>
          <a:bodyPr wrap="square">
            <a:spAutoFit/>
          </a:bodyPr>
          <a:lstStyle/>
          <a:p>
            <a:r>
              <a:rPr lang="en-US" sz="2800" b="1" dirty="0">
                <a:solidFill>
                  <a:srgbClr val="2FE845"/>
                </a:solidFill>
                <a:latin typeface="Calibri" panose="020F0502020204030204" pitchFamily="34" charset="0"/>
                <a:ea typeface="Calibri" panose="020F0502020204030204" pitchFamily="34" charset="0"/>
                <a:cs typeface="Calibri" panose="020F0502020204030204" pitchFamily="34" charset="0"/>
              </a:rPr>
              <a:t>PCA(Principal Component Analysis)</a:t>
            </a:r>
            <a:r>
              <a:rPr lang="tr-TR" sz="2800" b="1" dirty="0">
                <a:solidFill>
                  <a:srgbClr val="2FE845"/>
                </a:solidFill>
                <a:latin typeface="Calibri" panose="020F0502020204030204" pitchFamily="34" charset="0"/>
                <a:ea typeface="Calibri" panose="020F0502020204030204" pitchFamily="34" charset="0"/>
                <a:cs typeface="Calibri" panose="020F0502020204030204" pitchFamily="34" charset="0"/>
              </a:rPr>
              <a:t> </a:t>
            </a:r>
            <a:r>
              <a:rPr lang="en-US" sz="2800" b="1" dirty="0">
                <a:solidFill>
                  <a:srgbClr val="2FE845"/>
                </a:solidFill>
                <a:latin typeface="Calibri" panose="020F0502020204030204" pitchFamily="34" charset="0"/>
                <a:ea typeface="Calibri" panose="020F0502020204030204" pitchFamily="34" charset="0"/>
                <a:cs typeface="Calibri" panose="020F0502020204030204" pitchFamily="34" charset="0"/>
              </a:rPr>
              <a:t>Cont’d</a:t>
            </a:r>
          </a:p>
        </p:txBody>
      </p:sp>
      <p:sp>
        <p:nvSpPr>
          <p:cNvPr id="2" name="Metin kutusu 1">
            <a:extLst>
              <a:ext uri="{FF2B5EF4-FFF2-40B4-BE49-F238E27FC236}">
                <a16:creationId xmlns:a16="http://schemas.microsoft.com/office/drawing/2014/main" id="{5FA28751-9306-080A-BD43-2083A8DFDFA4}"/>
              </a:ext>
            </a:extLst>
          </p:cNvPr>
          <p:cNvSpPr txBox="1"/>
          <p:nvPr/>
        </p:nvSpPr>
        <p:spPr>
          <a:xfrm>
            <a:off x="210227" y="700787"/>
            <a:ext cx="11771546" cy="369332"/>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r>
              <a:rPr lang="tr-TR" dirty="0">
                <a:latin typeface="Calibri" panose="020F0502020204030204" pitchFamily="34" charset="0"/>
                <a:ea typeface="Calibri" panose="020F0502020204030204" pitchFamily="34" charset="0"/>
                <a:cs typeface="Calibri" panose="020F0502020204030204" pitchFamily="34" charset="0"/>
              </a:rPr>
              <a:t>KNN </a:t>
            </a:r>
            <a:r>
              <a:rPr lang="en-US" dirty="0">
                <a:latin typeface="Calibri" panose="020F0502020204030204" pitchFamily="34" charset="0"/>
                <a:ea typeface="Calibri" panose="020F0502020204030204" pitchFamily="34" charset="0"/>
                <a:cs typeface="Calibri" panose="020F0502020204030204" pitchFamily="34" charset="0"/>
              </a:rPr>
              <a:t>Example without PCA.</a:t>
            </a:r>
          </a:p>
        </p:txBody>
      </p:sp>
      <p:pic>
        <p:nvPicPr>
          <p:cNvPr id="4" name="Resim 3">
            <a:extLst>
              <a:ext uri="{FF2B5EF4-FFF2-40B4-BE49-F238E27FC236}">
                <a16:creationId xmlns:a16="http://schemas.microsoft.com/office/drawing/2014/main" id="{E49978AE-9807-F114-6353-F8DF813E03A5}"/>
              </a:ext>
            </a:extLst>
          </p:cNvPr>
          <p:cNvPicPr>
            <a:picLocks noChangeAspect="1"/>
          </p:cNvPicPr>
          <p:nvPr/>
        </p:nvPicPr>
        <p:blipFill>
          <a:blip r:embed="rId3"/>
          <a:stretch>
            <a:fillRect/>
          </a:stretch>
        </p:blipFill>
        <p:spPr>
          <a:xfrm>
            <a:off x="308195" y="1070119"/>
            <a:ext cx="9563929" cy="4389500"/>
          </a:xfrm>
          <a:prstGeom prst="rect">
            <a:avLst/>
          </a:prstGeom>
        </p:spPr>
      </p:pic>
      <p:pic>
        <p:nvPicPr>
          <p:cNvPr id="7" name="Resim 6">
            <a:extLst>
              <a:ext uri="{FF2B5EF4-FFF2-40B4-BE49-F238E27FC236}">
                <a16:creationId xmlns:a16="http://schemas.microsoft.com/office/drawing/2014/main" id="{3FAC6108-2EDA-F5EB-2FB1-47A4A2906AA2}"/>
              </a:ext>
            </a:extLst>
          </p:cNvPr>
          <p:cNvPicPr>
            <a:picLocks noChangeAspect="1"/>
          </p:cNvPicPr>
          <p:nvPr/>
        </p:nvPicPr>
        <p:blipFill>
          <a:blip r:embed="rId4"/>
          <a:stretch>
            <a:fillRect/>
          </a:stretch>
        </p:blipFill>
        <p:spPr>
          <a:xfrm>
            <a:off x="308195" y="5459619"/>
            <a:ext cx="2659610" cy="1051651"/>
          </a:xfrm>
          <a:prstGeom prst="rect">
            <a:avLst/>
          </a:prstGeom>
        </p:spPr>
      </p:pic>
    </p:spTree>
    <p:extLst>
      <p:ext uri="{BB962C8B-B14F-4D97-AF65-F5344CB8AC3E}">
        <p14:creationId xmlns:p14="http://schemas.microsoft.com/office/powerpoint/2010/main" val="10752469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7" y="177567"/>
            <a:ext cx="6509072" cy="523220"/>
          </a:xfrm>
          <a:prstGeom prst="rect">
            <a:avLst/>
          </a:prstGeom>
          <a:noFill/>
        </p:spPr>
        <p:txBody>
          <a:bodyPr wrap="square">
            <a:spAutoFit/>
          </a:bodyPr>
          <a:lstStyle/>
          <a:p>
            <a:r>
              <a:rPr lang="en-US" sz="2800" b="1" dirty="0">
                <a:solidFill>
                  <a:srgbClr val="2FE845"/>
                </a:solidFill>
                <a:latin typeface="Calibri" panose="020F0502020204030204" pitchFamily="34" charset="0"/>
                <a:ea typeface="Calibri" panose="020F0502020204030204" pitchFamily="34" charset="0"/>
                <a:cs typeface="Calibri" panose="020F0502020204030204" pitchFamily="34" charset="0"/>
              </a:rPr>
              <a:t>PCA(Principal Component Analysis)</a:t>
            </a:r>
            <a:r>
              <a:rPr lang="tr-TR" sz="2800" b="1" dirty="0">
                <a:solidFill>
                  <a:srgbClr val="2FE845"/>
                </a:solidFill>
                <a:latin typeface="Calibri" panose="020F0502020204030204" pitchFamily="34" charset="0"/>
                <a:ea typeface="Calibri" panose="020F0502020204030204" pitchFamily="34" charset="0"/>
                <a:cs typeface="Calibri" panose="020F0502020204030204" pitchFamily="34" charset="0"/>
              </a:rPr>
              <a:t> </a:t>
            </a:r>
            <a:r>
              <a:rPr lang="en-US" sz="2800" b="1" dirty="0">
                <a:solidFill>
                  <a:srgbClr val="2FE845"/>
                </a:solidFill>
                <a:latin typeface="Calibri" panose="020F0502020204030204" pitchFamily="34" charset="0"/>
                <a:ea typeface="Calibri" panose="020F0502020204030204" pitchFamily="34" charset="0"/>
                <a:cs typeface="Calibri" panose="020F0502020204030204" pitchFamily="34" charset="0"/>
              </a:rPr>
              <a:t>Cont’d</a:t>
            </a:r>
          </a:p>
        </p:txBody>
      </p:sp>
      <p:sp>
        <p:nvSpPr>
          <p:cNvPr id="2" name="Metin kutusu 1">
            <a:extLst>
              <a:ext uri="{FF2B5EF4-FFF2-40B4-BE49-F238E27FC236}">
                <a16:creationId xmlns:a16="http://schemas.microsoft.com/office/drawing/2014/main" id="{5FA28751-9306-080A-BD43-2083A8DFDFA4}"/>
              </a:ext>
            </a:extLst>
          </p:cNvPr>
          <p:cNvSpPr txBox="1"/>
          <p:nvPr/>
        </p:nvSpPr>
        <p:spPr>
          <a:xfrm>
            <a:off x="210227" y="700787"/>
            <a:ext cx="11771546" cy="369332"/>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r>
              <a:rPr lang="tr-TR" dirty="0">
                <a:latin typeface="Calibri" panose="020F0502020204030204" pitchFamily="34" charset="0"/>
                <a:ea typeface="Calibri" panose="020F0502020204030204" pitchFamily="34" charset="0"/>
                <a:cs typeface="Calibri" panose="020F0502020204030204" pitchFamily="34" charset="0"/>
              </a:rPr>
              <a:t>KNN </a:t>
            </a:r>
            <a:r>
              <a:rPr lang="en-US" dirty="0">
                <a:latin typeface="Calibri" panose="020F0502020204030204" pitchFamily="34" charset="0"/>
                <a:ea typeface="Calibri" panose="020F0502020204030204" pitchFamily="34" charset="0"/>
                <a:cs typeface="Calibri" panose="020F0502020204030204" pitchFamily="34" charset="0"/>
              </a:rPr>
              <a:t>Example with PCA (</a:t>
            </a:r>
            <a:r>
              <a:rPr lang="tr-TR" dirty="0">
                <a:latin typeface="Calibri" panose="020F0502020204030204" pitchFamily="34" charset="0"/>
                <a:ea typeface="Calibri" panose="020F0502020204030204" pitchFamily="34" charset="0"/>
                <a:cs typeface="Calibri" panose="020F0502020204030204" pitchFamily="34" charset="0"/>
              </a:rPr>
              <a:t>n_</a:t>
            </a:r>
            <a:r>
              <a:rPr lang="en-US" dirty="0">
                <a:latin typeface="Calibri" panose="020F0502020204030204" pitchFamily="34" charset="0"/>
                <a:ea typeface="Calibri" panose="020F0502020204030204" pitchFamily="34" charset="0"/>
                <a:cs typeface="Calibri" panose="020F0502020204030204" pitchFamily="34" charset="0"/>
              </a:rPr>
              <a:t>components = </a:t>
            </a:r>
            <a:r>
              <a:rPr lang="tr-TR" dirty="0">
                <a:latin typeface="Calibri" panose="020F0502020204030204" pitchFamily="34" charset="0"/>
                <a:ea typeface="Calibri" panose="020F0502020204030204" pitchFamily="34" charset="0"/>
                <a:cs typeface="Calibri" panose="020F0502020204030204" pitchFamily="34" charset="0"/>
              </a:rPr>
              <a:t>2</a:t>
            </a:r>
            <a:r>
              <a:rPr lang="en-US" dirty="0">
                <a:latin typeface="Calibri" panose="020F0502020204030204" pitchFamily="34" charset="0"/>
                <a:ea typeface="Calibri" panose="020F0502020204030204" pitchFamily="34" charset="0"/>
                <a:cs typeface="Calibri" panose="020F0502020204030204" pitchFamily="34" charset="0"/>
              </a:rPr>
              <a:t>).</a:t>
            </a:r>
          </a:p>
        </p:txBody>
      </p:sp>
      <p:pic>
        <p:nvPicPr>
          <p:cNvPr id="6" name="Resim 5">
            <a:extLst>
              <a:ext uri="{FF2B5EF4-FFF2-40B4-BE49-F238E27FC236}">
                <a16:creationId xmlns:a16="http://schemas.microsoft.com/office/drawing/2014/main" id="{0CDC167D-7F8B-38DF-A209-F054FEC77AF5}"/>
              </a:ext>
            </a:extLst>
          </p:cNvPr>
          <p:cNvPicPr>
            <a:picLocks noChangeAspect="1"/>
          </p:cNvPicPr>
          <p:nvPr/>
        </p:nvPicPr>
        <p:blipFill>
          <a:blip r:embed="rId3"/>
          <a:stretch>
            <a:fillRect/>
          </a:stretch>
        </p:blipFill>
        <p:spPr>
          <a:xfrm>
            <a:off x="308195" y="1070119"/>
            <a:ext cx="9689245" cy="4166837"/>
          </a:xfrm>
          <a:prstGeom prst="rect">
            <a:avLst/>
          </a:prstGeom>
        </p:spPr>
      </p:pic>
      <p:pic>
        <p:nvPicPr>
          <p:cNvPr id="9" name="Resim 8">
            <a:extLst>
              <a:ext uri="{FF2B5EF4-FFF2-40B4-BE49-F238E27FC236}">
                <a16:creationId xmlns:a16="http://schemas.microsoft.com/office/drawing/2014/main" id="{4AE92177-7134-2EC2-00D7-86DF839299FE}"/>
              </a:ext>
            </a:extLst>
          </p:cNvPr>
          <p:cNvPicPr>
            <a:picLocks noChangeAspect="1"/>
          </p:cNvPicPr>
          <p:nvPr/>
        </p:nvPicPr>
        <p:blipFill>
          <a:blip r:embed="rId4"/>
          <a:stretch>
            <a:fillRect/>
          </a:stretch>
        </p:blipFill>
        <p:spPr>
          <a:xfrm>
            <a:off x="308195" y="5236956"/>
            <a:ext cx="2781541" cy="1059272"/>
          </a:xfrm>
          <a:prstGeom prst="rect">
            <a:avLst/>
          </a:prstGeom>
        </p:spPr>
      </p:pic>
    </p:spTree>
    <p:extLst>
      <p:ext uri="{BB962C8B-B14F-4D97-AF65-F5344CB8AC3E}">
        <p14:creationId xmlns:p14="http://schemas.microsoft.com/office/powerpoint/2010/main" val="10133237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Düz Bağlayıcı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Metin kutusu 2">
            <a:extLst>
              <a:ext uri="{FF2B5EF4-FFF2-40B4-BE49-F238E27FC236}">
                <a16:creationId xmlns:a16="http://schemas.microsoft.com/office/drawing/2014/main" id="{D37EC5AE-B0B3-3C4A-F6BE-D5DC1D8B414A}"/>
              </a:ext>
            </a:extLst>
          </p:cNvPr>
          <p:cNvSpPr txBox="1"/>
          <p:nvPr/>
        </p:nvSpPr>
        <p:spPr>
          <a:xfrm>
            <a:off x="0" y="0"/>
            <a:ext cx="6040120" cy="523220"/>
          </a:xfrm>
          <a:prstGeom prst="rect">
            <a:avLst/>
          </a:prstGeom>
          <a:noFill/>
        </p:spPr>
        <p:txBody>
          <a:bodyPr wrap="square">
            <a:spAutoFit/>
          </a:bodyPr>
          <a:lstStyle/>
          <a:p>
            <a:r>
              <a:rPr lang="tr-TR" sz="2800" b="1" dirty="0">
                <a:latin typeface="Calibri" panose="020F0502020204030204" pitchFamily="34" charset="0"/>
                <a:ea typeface="Calibri" panose="020F0502020204030204" pitchFamily="34" charset="0"/>
                <a:cs typeface="Calibri" panose="020F0502020204030204" pitchFamily="34" charset="0"/>
              </a:rPr>
              <a:t>-</a:t>
            </a:r>
            <a:r>
              <a:rPr lang="en-US" sz="2800" b="1" dirty="0">
                <a:latin typeface="Calibri" panose="020F0502020204030204" pitchFamily="34" charset="0"/>
                <a:ea typeface="Calibri" panose="020F0502020204030204" pitchFamily="34" charset="0"/>
                <a:cs typeface="Calibri" panose="020F0502020204030204" pitchFamily="34" charset="0"/>
              </a:rPr>
              <a:t>Comment</a:t>
            </a:r>
            <a:r>
              <a:rPr lang="tr-TR" sz="2800" b="1" dirty="0">
                <a:latin typeface="Calibri" panose="020F0502020204030204" pitchFamily="34" charset="0"/>
                <a:ea typeface="Calibri" panose="020F0502020204030204" pitchFamily="34" charset="0"/>
                <a:cs typeface="Calibri" panose="020F0502020204030204" pitchFamily="34" charset="0"/>
              </a:rPr>
              <a:t>-</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Metin kutusu 6">
            <a:extLst>
              <a:ext uri="{FF2B5EF4-FFF2-40B4-BE49-F238E27FC236}">
                <a16:creationId xmlns:a16="http://schemas.microsoft.com/office/drawing/2014/main" id="{A8F33F34-0625-3D41-B7FB-216086A243E7}"/>
              </a:ext>
            </a:extLst>
          </p:cNvPr>
          <p:cNvSpPr txBox="1"/>
          <p:nvPr/>
        </p:nvSpPr>
        <p:spPr>
          <a:xfrm>
            <a:off x="114300" y="523220"/>
            <a:ext cx="11851640" cy="6494085"/>
          </a:xfrm>
          <a:prstGeom prst="rect">
            <a:avLst/>
          </a:prstGeom>
          <a:noFill/>
        </p:spPr>
        <p:txBody>
          <a:bodyPr wrap="square">
            <a:spAutoFit/>
          </a:bodyPr>
          <a:lstStyle/>
          <a:p>
            <a:pPr algn="l"/>
            <a:r>
              <a:rPr lang="tr-TR"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the provided code, K-Nearest Neighbors (KNN) algorithm is used for classification, and the effect of applying Principal Component Analysis (PCA) on the algorithm's performance is demonstrated. Here are the explanations for the results:</a:t>
            </a:r>
          </a:p>
          <a:p>
            <a:pPr algn="l"/>
            <a:endPar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KNN without PCA:</a:t>
            </a:r>
          </a:p>
          <a:p>
            <a:pPr algn="l"/>
            <a:r>
              <a:rPr lang="tr-TR"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Accuracy Score: 0.7882</a:t>
            </a:r>
          </a:p>
          <a:p>
            <a:pPr algn="l"/>
            <a:r>
              <a:rPr lang="tr-TR"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Precision Score: 0.7882</a:t>
            </a:r>
          </a:p>
          <a:p>
            <a:pPr algn="l"/>
            <a:r>
              <a:rPr lang="tr-TR"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Recall Score: 0.7882</a:t>
            </a:r>
          </a:p>
          <a:p>
            <a:pPr algn="l"/>
            <a:r>
              <a:rPr lang="tr-TR"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F1 Score: 0.7882</a:t>
            </a:r>
          </a:p>
          <a:p>
            <a:pPr algn="l"/>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this case, KNN is applied directly to the standardized data without using PCA. The accuracy, precision, recall, and F1 score are all approximately 0.7882.</a:t>
            </a:r>
            <a:endParaRPr lang="tr-TR"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KNN with PCA:</a:t>
            </a:r>
          </a:p>
          <a:p>
            <a:pPr algn="l"/>
            <a:r>
              <a:rPr lang="tr-TR"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Accuracy Score: 0.4471</a:t>
            </a:r>
          </a:p>
          <a:p>
            <a:pPr algn="l"/>
            <a:r>
              <a:rPr lang="tr-TR"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Precision Score: 0.4471</a:t>
            </a:r>
          </a:p>
          <a:p>
            <a:pPr algn="l"/>
            <a:r>
              <a:rPr lang="tr-TR"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Recall Score: 0.4471</a:t>
            </a:r>
          </a:p>
          <a:p>
            <a:pPr algn="l"/>
            <a:r>
              <a:rPr lang="tr-TR"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F1 Score: 0.4471</a:t>
            </a:r>
          </a:p>
          <a:p>
            <a:pPr algn="l"/>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this case, PCA is applied to the standardized data before using KNN. The data is transformed into a lower-dimensional space using PCA, specifically with 2 components. Then, KNN is applied to the transformed data. However, the accuracy, precision, recall, and F1 score decrease significantly compared to the case without using PCA. This indicates that PCA may not be suitable for this dataset and choice of components.</a:t>
            </a:r>
          </a:p>
          <a:p>
            <a:pPr algn="l"/>
            <a:endPar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Result:</a:t>
            </a:r>
          </a:p>
          <a:p>
            <a:pPr algn="l"/>
            <a:r>
              <a:rPr lang="tr-TR"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 </a:t>
            </a:r>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higher the accuracy, precision, recall, and F1 score, the better the model's performance.</a:t>
            </a:r>
          </a:p>
          <a:p>
            <a:pPr algn="l"/>
            <a:r>
              <a:rPr lang="tr-TR"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 </a:t>
            </a:r>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the case without PCA, the KNN model achieves a higher performance, as indicated by the higher scores.</a:t>
            </a:r>
          </a:p>
          <a:p>
            <a:pPr algn="l"/>
            <a:r>
              <a:rPr lang="tr-TR"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 </a:t>
            </a:r>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However, in the case with PCA, the performance of the KNN model decreases, which suggests that applying PCA in this manner may not be beneficial for this dataset.</a:t>
            </a:r>
          </a:p>
        </p:txBody>
      </p:sp>
    </p:spTree>
    <p:extLst>
      <p:ext uri="{BB962C8B-B14F-4D97-AF65-F5344CB8AC3E}">
        <p14:creationId xmlns:p14="http://schemas.microsoft.com/office/powerpoint/2010/main" val="170324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7" y="177567"/>
            <a:ext cx="6509072" cy="523220"/>
          </a:xfrm>
          <a:prstGeom prst="rect">
            <a:avLst/>
          </a:prstGeom>
          <a:noFill/>
        </p:spPr>
        <p:txBody>
          <a:bodyPr wrap="square">
            <a:spAutoFit/>
          </a:bodyPr>
          <a:lstStyle/>
          <a:p>
            <a:r>
              <a:rPr lang="en-US" sz="2800" b="1" dirty="0">
                <a:solidFill>
                  <a:srgbClr val="2FE845"/>
                </a:solidFill>
                <a:latin typeface="Calibri" panose="020F0502020204030204" pitchFamily="34" charset="0"/>
                <a:ea typeface="Calibri" panose="020F0502020204030204" pitchFamily="34" charset="0"/>
                <a:cs typeface="Calibri" panose="020F0502020204030204" pitchFamily="34" charset="0"/>
              </a:rPr>
              <a:t>PCA(Principal Component Analysis)</a:t>
            </a:r>
            <a:r>
              <a:rPr lang="tr-TR" sz="2800" b="1" dirty="0">
                <a:solidFill>
                  <a:srgbClr val="2FE845"/>
                </a:solidFill>
                <a:latin typeface="Calibri" panose="020F0502020204030204" pitchFamily="34" charset="0"/>
                <a:ea typeface="Calibri" panose="020F0502020204030204" pitchFamily="34" charset="0"/>
                <a:cs typeface="Calibri" panose="020F0502020204030204" pitchFamily="34" charset="0"/>
              </a:rPr>
              <a:t> </a:t>
            </a:r>
            <a:r>
              <a:rPr lang="en-US" sz="2800" b="1" dirty="0">
                <a:solidFill>
                  <a:srgbClr val="2FE845"/>
                </a:solidFill>
                <a:latin typeface="Calibri" panose="020F0502020204030204" pitchFamily="34" charset="0"/>
                <a:ea typeface="Calibri" panose="020F0502020204030204" pitchFamily="34" charset="0"/>
                <a:cs typeface="Calibri" panose="020F0502020204030204" pitchFamily="34" charset="0"/>
              </a:rPr>
              <a:t>Cont’d</a:t>
            </a:r>
          </a:p>
        </p:txBody>
      </p:sp>
      <p:sp>
        <p:nvSpPr>
          <p:cNvPr id="2" name="Metin kutusu 1">
            <a:extLst>
              <a:ext uri="{FF2B5EF4-FFF2-40B4-BE49-F238E27FC236}">
                <a16:creationId xmlns:a16="http://schemas.microsoft.com/office/drawing/2014/main" id="{5FA28751-9306-080A-BD43-2083A8DFDFA4}"/>
              </a:ext>
            </a:extLst>
          </p:cNvPr>
          <p:cNvSpPr txBox="1"/>
          <p:nvPr/>
        </p:nvSpPr>
        <p:spPr>
          <a:xfrm>
            <a:off x="210227" y="700787"/>
            <a:ext cx="11771546" cy="369332"/>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a:t>
            </a:r>
            <a:r>
              <a:rPr lang="tr-TR" dirty="0">
                <a:latin typeface="Calibri" panose="020F0502020204030204" pitchFamily="34" charset="0"/>
                <a:ea typeface="Calibri" panose="020F0502020204030204" pitchFamily="34" charset="0"/>
                <a:cs typeface="Calibri" panose="020F0502020204030204" pitchFamily="34" charset="0"/>
              </a:rPr>
              <a:t>KNN </a:t>
            </a:r>
            <a:r>
              <a:rPr lang="en-US" dirty="0">
                <a:latin typeface="Calibri" panose="020F0502020204030204" pitchFamily="34" charset="0"/>
                <a:ea typeface="Calibri" panose="020F0502020204030204" pitchFamily="34" charset="0"/>
                <a:cs typeface="Calibri" panose="020F0502020204030204" pitchFamily="34" charset="0"/>
              </a:rPr>
              <a:t>Example with PCA(</a:t>
            </a:r>
            <a:r>
              <a:rPr lang="tr-TR" dirty="0">
                <a:latin typeface="Calibri" panose="020F0502020204030204" pitchFamily="34" charset="0"/>
                <a:ea typeface="Calibri" panose="020F0502020204030204" pitchFamily="34" charset="0"/>
                <a:cs typeface="Calibri" panose="020F0502020204030204" pitchFamily="34" charset="0"/>
              </a:rPr>
              <a:t>n_</a:t>
            </a:r>
            <a:r>
              <a:rPr lang="en-US" dirty="0">
                <a:latin typeface="Calibri" panose="020F0502020204030204" pitchFamily="34" charset="0"/>
                <a:ea typeface="Calibri" panose="020F0502020204030204" pitchFamily="34" charset="0"/>
                <a:cs typeface="Calibri" panose="020F0502020204030204" pitchFamily="34" charset="0"/>
              </a:rPr>
              <a:t>components = 8).</a:t>
            </a:r>
          </a:p>
        </p:txBody>
      </p:sp>
      <p:pic>
        <p:nvPicPr>
          <p:cNvPr id="4" name="Resim 3">
            <a:extLst>
              <a:ext uri="{FF2B5EF4-FFF2-40B4-BE49-F238E27FC236}">
                <a16:creationId xmlns:a16="http://schemas.microsoft.com/office/drawing/2014/main" id="{2A204FF3-D581-5969-ED10-8834C52195DD}"/>
              </a:ext>
            </a:extLst>
          </p:cNvPr>
          <p:cNvPicPr>
            <a:picLocks noChangeAspect="1"/>
          </p:cNvPicPr>
          <p:nvPr/>
        </p:nvPicPr>
        <p:blipFill>
          <a:blip r:embed="rId3"/>
          <a:stretch>
            <a:fillRect/>
          </a:stretch>
        </p:blipFill>
        <p:spPr>
          <a:xfrm>
            <a:off x="287876" y="1070120"/>
            <a:ext cx="8267928" cy="3919854"/>
          </a:xfrm>
          <a:prstGeom prst="rect">
            <a:avLst/>
          </a:prstGeom>
        </p:spPr>
      </p:pic>
      <p:pic>
        <p:nvPicPr>
          <p:cNvPr id="8" name="Resim 7">
            <a:extLst>
              <a:ext uri="{FF2B5EF4-FFF2-40B4-BE49-F238E27FC236}">
                <a16:creationId xmlns:a16="http://schemas.microsoft.com/office/drawing/2014/main" id="{D2B5CEF4-8F75-2B7D-EFD0-33D6B2B266EF}"/>
              </a:ext>
            </a:extLst>
          </p:cNvPr>
          <p:cNvPicPr>
            <a:picLocks noChangeAspect="1"/>
          </p:cNvPicPr>
          <p:nvPr/>
        </p:nvPicPr>
        <p:blipFill>
          <a:blip r:embed="rId4"/>
          <a:stretch>
            <a:fillRect/>
          </a:stretch>
        </p:blipFill>
        <p:spPr>
          <a:xfrm>
            <a:off x="5825075" y="3931061"/>
            <a:ext cx="2629128" cy="975445"/>
          </a:xfrm>
          <a:prstGeom prst="rect">
            <a:avLst/>
          </a:prstGeom>
        </p:spPr>
      </p:pic>
      <p:sp>
        <p:nvSpPr>
          <p:cNvPr id="11" name="Metin kutusu 10">
            <a:extLst>
              <a:ext uri="{FF2B5EF4-FFF2-40B4-BE49-F238E27FC236}">
                <a16:creationId xmlns:a16="http://schemas.microsoft.com/office/drawing/2014/main" id="{A1E19127-CE7D-DED9-51F4-377440174B07}"/>
              </a:ext>
            </a:extLst>
          </p:cNvPr>
          <p:cNvSpPr txBox="1"/>
          <p:nvPr/>
        </p:nvSpPr>
        <p:spPr>
          <a:xfrm>
            <a:off x="150834" y="4989974"/>
            <a:ext cx="11890332" cy="1754326"/>
          </a:xfrm>
          <a:prstGeom prst="rect">
            <a:avLst/>
          </a:prstGeom>
          <a:noFill/>
        </p:spPr>
        <p:txBody>
          <a:bodyPr wrap="square">
            <a:spAutoFit/>
          </a:bodyPr>
          <a:lstStyle/>
          <a:p>
            <a:pPr algn="l"/>
            <a:r>
              <a:rPr lang="en-US"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Comment</a:t>
            </a: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the first case, where PCA is not used, the accuracy, precision, recall, and F1 scores are all 0.7882. This means that the KNN model achieved an overall accuracy of 78.82% in predicting the correct labels. The precision score indicates that 78.82% of the predicted positive instances were positive, while the recall score indicates that 78.82% of the true positive instances were correctly identified. The F1 score, which is the harmonic mean of precision and recall, is also 0.7882.</a:t>
            </a:r>
          </a:p>
          <a:p>
            <a:pPr algn="l"/>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the second case, where PCA is used, the scores remain the same as in the previous case. This suggests that applying PCA did not significantly impact the performance of the KNN algorithm in this specific scenario.</a:t>
            </a:r>
          </a:p>
        </p:txBody>
      </p:sp>
    </p:spTree>
    <p:extLst>
      <p:ext uri="{BB962C8B-B14F-4D97-AF65-F5344CB8AC3E}">
        <p14:creationId xmlns:p14="http://schemas.microsoft.com/office/powerpoint/2010/main" val="12101085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7" y="177567"/>
            <a:ext cx="6509072" cy="523220"/>
          </a:xfrm>
          <a:prstGeom prst="rect">
            <a:avLst/>
          </a:prstGeom>
          <a:noFill/>
        </p:spPr>
        <p:txBody>
          <a:bodyPr wrap="square">
            <a:spAutoFit/>
          </a:bodyPr>
          <a:lstStyle/>
          <a:p>
            <a:r>
              <a:rPr lang="en-US" sz="2800" b="1" dirty="0">
                <a:solidFill>
                  <a:srgbClr val="2FE845"/>
                </a:solidFill>
                <a:latin typeface="Calibri" panose="020F0502020204030204" pitchFamily="34" charset="0"/>
                <a:ea typeface="Calibri" panose="020F0502020204030204" pitchFamily="34" charset="0"/>
                <a:cs typeface="Calibri" panose="020F0502020204030204" pitchFamily="34" charset="0"/>
              </a:rPr>
              <a:t>PCA(Principal Component Analysis)</a:t>
            </a:r>
            <a:r>
              <a:rPr lang="tr-TR" sz="2800" b="1" dirty="0">
                <a:solidFill>
                  <a:srgbClr val="2FE845"/>
                </a:solidFill>
                <a:latin typeface="Calibri" panose="020F0502020204030204" pitchFamily="34" charset="0"/>
                <a:ea typeface="Calibri" panose="020F0502020204030204" pitchFamily="34" charset="0"/>
                <a:cs typeface="Calibri" panose="020F0502020204030204" pitchFamily="34" charset="0"/>
              </a:rPr>
              <a:t> </a:t>
            </a:r>
            <a:r>
              <a:rPr lang="en-US" sz="2800" b="1" dirty="0">
                <a:solidFill>
                  <a:srgbClr val="2FE845"/>
                </a:solidFill>
                <a:latin typeface="Calibri" panose="020F0502020204030204" pitchFamily="34" charset="0"/>
                <a:ea typeface="Calibri" panose="020F0502020204030204" pitchFamily="34" charset="0"/>
                <a:cs typeface="Calibri" panose="020F0502020204030204" pitchFamily="34" charset="0"/>
              </a:rPr>
              <a:t>Cont’d</a:t>
            </a:r>
          </a:p>
        </p:txBody>
      </p:sp>
      <p:pic>
        <p:nvPicPr>
          <p:cNvPr id="7" name="Resim 6">
            <a:extLst>
              <a:ext uri="{FF2B5EF4-FFF2-40B4-BE49-F238E27FC236}">
                <a16:creationId xmlns:a16="http://schemas.microsoft.com/office/drawing/2014/main" id="{F2E67548-72D6-BB59-04F9-7C27500A3C8E}"/>
              </a:ext>
            </a:extLst>
          </p:cNvPr>
          <p:cNvPicPr>
            <a:picLocks noChangeAspect="1"/>
          </p:cNvPicPr>
          <p:nvPr/>
        </p:nvPicPr>
        <p:blipFill>
          <a:blip r:embed="rId3"/>
          <a:stretch>
            <a:fillRect/>
          </a:stretch>
        </p:blipFill>
        <p:spPr>
          <a:xfrm>
            <a:off x="210227" y="872355"/>
            <a:ext cx="8222693" cy="2133785"/>
          </a:xfrm>
          <a:prstGeom prst="rect">
            <a:avLst/>
          </a:prstGeom>
        </p:spPr>
      </p:pic>
      <p:pic>
        <p:nvPicPr>
          <p:cNvPr id="9" name="Resim 8">
            <a:extLst>
              <a:ext uri="{FF2B5EF4-FFF2-40B4-BE49-F238E27FC236}">
                <a16:creationId xmlns:a16="http://schemas.microsoft.com/office/drawing/2014/main" id="{C579676F-A0B3-24F9-735D-E482D07C8BBD}"/>
              </a:ext>
            </a:extLst>
          </p:cNvPr>
          <p:cNvPicPr>
            <a:picLocks noChangeAspect="1"/>
          </p:cNvPicPr>
          <p:nvPr/>
        </p:nvPicPr>
        <p:blipFill>
          <a:blip r:embed="rId4"/>
          <a:stretch>
            <a:fillRect/>
          </a:stretch>
        </p:blipFill>
        <p:spPr>
          <a:xfrm>
            <a:off x="8446705" y="700787"/>
            <a:ext cx="3745295" cy="3002984"/>
          </a:xfrm>
          <a:prstGeom prst="rect">
            <a:avLst/>
          </a:prstGeom>
        </p:spPr>
      </p:pic>
      <p:pic>
        <p:nvPicPr>
          <p:cNvPr id="14" name="Resim 13">
            <a:extLst>
              <a:ext uri="{FF2B5EF4-FFF2-40B4-BE49-F238E27FC236}">
                <a16:creationId xmlns:a16="http://schemas.microsoft.com/office/drawing/2014/main" id="{1A466D65-5965-7D66-4181-D615BAAA428E}"/>
              </a:ext>
            </a:extLst>
          </p:cNvPr>
          <p:cNvPicPr>
            <a:picLocks noChangeAspect="1"/>
          </p:cNvPicPr>
          <p:nvPr/>
        </p:nvPicPr>
        <p:blipFill>
          <a:blip r:embed="rId5"/>
          <a:stretch>
            <a:fillRect/>
          </a:stretch>
        </p:blipFill>
        <p:spPr>
          <a:xfrm>
            <a:off x="210227" y="4033183"/>
            <a:ext cx="8224096" cy="860840"/>
          </a:xfrm>
          <a:prstGeom prst="rect">
            <a:avLst/>
          </a:prstGeom>
        </p:spPr>
      </p:pic>
      <p:pic>
        <p:nvPicPr>
          <p:cNvPr id="16" name="Resim 15">
            <a:extLst>
              <a:ext uri="{FF2B5EF4-FFF2-40B4-BE49-F238E27FC236}">
                <a16:creationId xmlns:a16="http://schemas.microsoft.com/office/drawing/2014/main" id="{BEF87DCB-40D0-D4F2-9357-0EC2D260AF1C}"/>
              </a:ext>
            </a:extLst>
          </p:cNvPr>
          <p:cNvPicPr>
            <a:picLocks noChangeAspect="1"/>
          </p:cNvPicPr>
          <p:nvPr/>
        </p:nvPicPr>
        <p:blipFill>
          <a:blip r:embed="rId6"/>
          <a:stretch>
            <a:fillRect/>
          </a:stretch>
        </p:blipFill>
        <p:spPr>
          <a:xfrm>
            <a:off x="8446704" y="4033183"/>
            <a:ext cx="3745295" cy="2845365"/>
          </a:xfrm>
          <a:prstGeom prst="rect">
            <a:avLst/>
          </a:prstGeom>
        </p:spPr>
      </p:pic>
    </p:spTree>
    <p:extLst>
      <p:ext uri="{BB962C8B-B14F-4D97-AF65-F5344CB8AC3E}">
        <p14:creationId xmlns:p14="http://schemas.microsoft.com/office/powerpoint/2010/main" val="21988874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Düz Bağlayıcı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Metin kutusu 2">
            <a:extLst>
              <a:ext uri="{FF2B5EF4-FFF2-40B4-BE49-F238E27FC236}">
                <a16:creationId xmlns:a16="http://schemas.microsoft.com/office/drawing/2014/main" id="{D37EC5AE-B0B3-3C4A-F6BE-D5DC1D8B414A}"/>
              </a:ext>
            </a:extLst>
          </p:cNvPr>
          <p:cNvSpPr txBox="1"/>
          <p:nvPr/>
        </p:nvSpPr>
        <p:spPr>
          <a:xfrm>
            <a:off x="320040" y="445961"/>
            <a:ext cx="6070600" cy="523220"/>
          </a:xfrm>
          <a:prstGeom prst="rect">
            <a:avLst/>
          </a:prstGeom>
          <a:noFill/>
        </p:spPr>
        <p:txBody>
          <a:bodyPr wrap="square">
            <a:spAutoFit/>
          </a:bodyPr>
          <a:lstStyle/>
          <a:p>
            <a:r>
              <a:rPr lang="en-US" sz="2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Random Forest</a:t>
            </a:r>
            <a:r>
              <a:rPr lang="tr-TR" sz="2800" b="1"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z="2800" b="1" dirty="0">
                <a:latin typeface="Calibri" panose="020F0502020204030204" pitchFamily="34" charset="0"/>
                <a:ea typeface="Calibri" panose="020F0502020204030204" pitchFamily="34" charset="0"/>
                <a:cs typeface="Calibri" panose="020F0502020204030204" pitchFamily="34" charset="0"/>
              </a:rPr>
              <a:t>Description</a:t>
            </a:r>
            <a:r>
              <a:rPr lang="tr-TR" sz="2800" b="1" dirty="0">
                <a:latin typeface="Calibri" panose="020F0502020204030204" pitchFamily="34" charset="0"/>
                <a:ea typeface="Calibri" panose="020F0502020204030204" pitchFamily="34" charset="0"/>
                <a:cs typeface="Calibri" panose="020F0502020204030204" pitchFamily="34" charset="0"/>
              </a:rPr>
              <a:t>:</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Metin kutusu 6">
            <a:extLst>
              <a:ext uri="{FF2B5EF4-FFF2-40B4-BE49-F238E27FC236}">
                <a16:creationId xmlns:a16="http://schemas.microsoft.com/office/drawing/2014/main" id="{A8F33F34-0625-3D41-B7FB-216086A243E7}"/>
              </a:ext>
            </a:extLst>
          </p:cNvPr>
          <p:cNvSpPr txBox="1"/>
          <p:nvPr/>
        </p:nvSpPr>
        <p:spPr>
          <a:xfrm>
            <a:off x="170180" y="1189841"/>
            <a:ext cx="11851640" cy="5078313"/>
          </a:xfrm>
          <a:prstGeom prst="rect">
            <a:avLst/>
          </a:prstGeom>
          <a:noFill/>
        </p:spPr>
        <p:txBody>
          <a:bodyPr wrap="square">
            <a:spAutoFit/>
          </a:bodyPr>
          <a:lstStyle/>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Random Forest is an ensemble (community) algorithm formed by many decision trees. Each decision tree is trained using random sampling and random feature selection, and as a result, the algorithm combines the predictions of these trees to make a more accurate and stable prediction.</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Random Forest algorithm can be explained as follows:</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Data Preparation: The dataset is prepared as a matrix (X) containing the features and a vector (y) containing the corresponding labels (classes or target values).</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Creation of Decision Trees: Random Forest creates a specified number of decision trees. Each tree is trained using a random subset of the data and a random subset of the features.</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Training the Trees: Each decision tree is trained using the selected subset of data and features. The tree creates a tree structure by recursively splitting the data based on the values of the features.</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Prediction: New samples can be predicted using the created decision trees. Predictions from each tree are combined to make the final prediction, such as determining the class label.</a:t>
            </a: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866263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8" y="177567"/>
            <a:ext cx="2841198" cy="523220"/>
          </a:xfrm>
          <a:prstGeom prst="rect">
            <a:avLst/>
          </a:prstGeom>
          <a:noFill/>
        </p:spPr>
        <p:txBody>
          <a:bodyPr wrap="square">
            <a:spAutoFit/>
          </a:bodyPr>
          <a:lstStyle/>
          <a:p>
            <a:pPr algn="l"/>
            <a:r>
              <a:rPr lang="en-US" sz="2800" b="1" i="0" dirty="0">
                <a:solidFill>
                  <a:srgbClr val="40E19B"/>
                </a:solidFill>
                <a:effectLst/>
                <a:latin typeface="Helvetica Neue"/>
              </a:rPr>
              <a:t>Random Forest</a:t>
            </a:r>
          </a:p>
        </p:txBody>
      </p:sp>
      <p:sp>
        <p:nvSpPr>
          <p:cNvPr id="12" name="Metin kutusu 11">
            <a:extLst>
              <a:ext uri="{FF2B5EF4-FFF2-40B4-BE49-F238E27FC236}">
                <a16:creationId xmlns:a16="http://schemas.microsoft.com/office/drawing/2014/main" id="{57224673-4334-29B8-B649-68BB61903042}"/>
              </a:ext>
            </a:extLst>
          </p:cNvPr>
          <p:cNvSpPr txBox="1"/>
          <p:nvPr/>
        </p:nvSpPr>
        <p:spPr>
          <a:xfrm>
            <a:off x="275917" y="722184"/>
            <a:ext cx="11771546" cy="369332"/>
          </a:xfrm>
          <a:prstGeom prst="rect">
            <a:avLst/>
          </a:prstGeom>
          <a:noFill/>
        </p:spPr>
        <p:txBody>
          <a:bodyPr wrap="square">
            <a:spAutoFit/>
          </a:bodyPr>
          <a:lstStyle/>
          <a:p>
            <a:r>
              <a:rPr lang="tr-TR" dirty="0"/>
              <a:t>-</a:t>
            </a:r>
            <a:r>
              <a:rPr lang="en-US" dirty="0"/>
              <a:t>Separating the data set into dependent and independent variables</a:t>
            </a:r>
            <a:r>
              <a:rPr lang="tr-TR" dirty="0"/>
              <a:t>.</a:t>
            </a:r>
            <a:endParaRPr lang="en-US" dirty="0"/>
          </a:p>
        </p:txBody>
      </p:sp>
      <p:pic>
        <p:nvPicPr>
          <p:cNvPr id="4" name="Resim 3">
            <a:extLst>
              <a:ext uri="{FF2B5EF4-FFF2-40B4-BE49-F238E27FC236}">
                <a16:creationId xmlns:a16="http://schemas.microsoft.com/office/drawing/2014/main" id="{29E7D200-45C2-F8D3-A99F-5E3D195960AA}"/>
              </a:ext>
            </a:extLst>
          </p:cNvPr>
          <p:cNvPicPr>
            <a:picLocks noChangeAspect="1"/>
          </p:cNvPicPr>
          <p:nvPr/>
        </p:nvPicPr>
        <p:blipFill>
          <a:blip r:embed="rId3"/>
          <a:stretch>
            <a:fillRect/>
          </a:stretch>
        </p:blipFill>
        <p:spPr>
          <a:xfrm>
            <a:off x="275917" y="1097225"/>
            <a:ext cx="10667649" cy="556746"/>
          </a:xfrm>
          <a:prstGeom prst="rect">
            <a:avLst/>
          </a:prstGeom>
        </p:spPr>
      </p:pic>
      <p:pic>
        <p:nvPicPr>
          <p:cNvPr id="3" name="Resim 2">
            <a:extLst>
              <a:ext uri="{FF2B5EF4-FFF2-40B4-BE49-F238E27FC236}">
                <a16:creationId xmlns:a16="http://schemas.microsoft.com/office/drawing/2014/main" id="{8056D476-7533-6154-CC82-B5B75CE581D2}"/>
              </a:ext>
            </a:extLst>
          </p:cNvPr>
          <p:cNvPicPr>
            <a:picLocks noChangeAspect="1"/>
          </p:cNvPicPr>
          <p:nvPr/>
        </p:nvPicPr>
        <p:blipFill>
          <a:blip r:embed="rId4"/>
          <a:stretch>
            <a:fillRect/>
          </a:stretch>
        </p:blipFill>
        <p:spPr>
          <a:xfrm>
            <a:off x="210228" y="2119769"/>
            <a:ext cx="10667649" cy="369572"/>
          </a:xfrm>
          <a:prstGeom prst="rect">
            <a:avLst/>
          </a:prstGeom>
        </p:spPr>
      </p:pic>
      <p:sp>
        <p:nvSpPr>
          <p:cNvPr id="6" name="Metin kutusu 5">
            <a:extLst>
              <a:ext uri="{FF2B5EF4-FFF2-40B4-BE49-F238E27FC236}">
                <a16:creationId xmlns:a16="http://schemas.microsoft.com/office/drawing/2014/main" id="{EA397C6A-9E5C-C726-E41B-F7E8A2DEC045}"/>
              </a:ext>
            </a:extLst>
          </p:cNvPr>
          <p:cNvSpPr txBox="1"/>
          <p:nvPr/>
        </p:nvSpPr>
        <p:spPr>
          <a:xfrm>
            <a:off x="275916" y="1794597"/>
            <a:ext cx="11771546" cy="369332"/>
          </a:xfrm>
          <a:prstGeom prst="rect">
            <a:avLst/>
          </a:prstGeom>
          <a:noFill/>
        </p:spPr>
        <p:txBody>
          <a:bodyPr wrap="square">
            <a:spAutoFit/>
          </a:bodyPr>
          <a:lstStyle/>
          <a:p>
            <a:r>
              <a:rPr lang="tr-TR" dirty="0"/>
              <a:t>-</a:t>
            </a:r>
            <a:r>
              <a:rPr lang="en-US" dirty="0"/>
              <a:t>Split the dataset into training and testing sets</a:t>
            </a:r>
            <a:r>
              <a:rPr lang="tr-TR" dirty="0"/>
              <a:t>.</a:t>
            </a:r>
            <a:endParaRPr lang="en-US" dirty="0"/>
          </a:p>
        </p:txBody>
      </p:sp>
      <p:pic>
        <p:nvPicPr>
          <p:cNvPr id="8" name="Resim 7">
            <a:extLst>
              <a:ext uri="{FF2B5EF4-FFF2-40B4-BE49-F238E27FC236}">
                <a16:creationId xmlns:a16="http://schemas.microsoft.com/office/drawing/2014/main" id="{B8C4CA8E-53F7-3921-B9E7-FFFD5EF28FEA}"/>
              </a:ext>
            </a:extLst>
          </p:cNvPr>
          <p:cNvPicPr>
            <a:picLocks noChangeAspect="1"/>
          </p:cNvPicPr>
          <p:nvPr/>
        </p:nvPicPr>
        <p:blipFill>
          <a:blip r:embed="rId5"/>
          <a:stretch>
            <a:fillRect/>
          </a:stretch>
        </p:blipFill>
        <p:spPr>
          <a:xfrm>
            <a:off x="275916" y="3013289"/>
            <a:ext cx="10667649" cy="758411"/>
          </a:xfrm>
          <a:prstGeom prst="rect">
            <a:avLst/>
          </a:prstGeom>
        </p:spPr>
      </p:pic>
      <p:sp>
        <p:nvSpPr>
          <p:cNvPr id="9" name="Metin kutusu 8">
            <a:extLst>
              <a:ext uri="{FF2B5EF4-FFF2-40B4-BE49-F238E27FC236}">
                <a16:creationId xmlns:a16="http://schemas.microsoft.com/office/drawing/2014/main" id="{75BD28BB-F34E-4CE1-97C9-E88FCE2AE325}"/>
              </a:ext>
            </a:extLst>
          </p:cNvPr>
          <p:cNvSpPr txBox="1"/>
          <p:nvPr/>
        </p:nvSpPr>
        <p:spPr>
          <a:xfrm>
            <a:off x="275916" y="2633218"/>
            <a:ext cx="11771546" cy="369332"/>
          </a:xfrm>
          <a:prstGeom prst="rect">
            <a:avLst/>
          </a:prstGeom>
          <a:noFill/>
        </p:spPr>
        <p:txBody>
          <a:bodyPr wrap="square">
            <a:spAutoFit/>
          </a:bodyPr>
          <a:lstStyle/>
          <a:p>
            <a:r>
              <a:rPr lang="tr-TR" dirty="0"/>
              <a:t>-</a:t>
            </a:r>
            <a:r>
              <a:rPr lang="en-US" dirty="0"/>
              <a:t>Building and training the Random Forest classifier model</a:t>
            </a:r>
            <a:r>
              <a:rPr lang="tr-TR" dirty="0"/>
              <a:t>.</a:t>
            </a:r>
            <a:endParaRPr lang="en-US" dirty="0"/>
          </a:p>
        </p:txBody>
      </p:sp>
      <p:sp>
        <p:nvSpPr>
          <p:cNvPr id="10" name="Metin kutusu 9">
            <a:extLst>
              <a:ext uri="{FF2B5EF4-FFF2-40B4-BE49-F238E27FC236}">
                <a16:creationId xmlns:a16="http://schemas.microsoft.com/office/drawing/2014/main" id="{12F0E829-5088-AAD1-9BB3-793C40B72C71}"/>
              </a:ext>
            </a:extLst>
          </p:cNvPr>
          <p:cNvSpPr txBox="1"/>
          <p:nvPr/>
        </p:nvSpPr>
        <p:spPr>
          <a:xfrm>
            <a:off x="210228" y="3911648"/>
            <a:ext cx="11771546" cy="369332"/>
          </a:xfrm>
          <a:prstGeom prst="rect">
            <a:avLst/>
          </a:prstGeom>
          <a:noFill/>
        </p:spPr>
        <p:txBody>
          <a:bodyPr wrap="square">
            <a:spAutoFit/>
          </a:bodyPr>
          <a:lstStyle/>
          <a:p>
            <a:r>
              <a:rPr lang="tr-TR" dirty="0"/>
              <a:t>-</a:t>
            </a:r>
            <a:r>
              <a:rPr lang="en-US" dirty="0"/>
              <a:t>Making predictions on test data</a:t>
            </a:r>
            <a:r>
              <a:rPr lang="tr-TR" dirty="0"/>
              <a:t>.</a:t>
            </a:r>
            <a:endParaRPr lang="en-US" dirty="0"/>
          </a:p>
        </p:txBody>
      </p:sp>
      <p:pic>
        <p:nvPicPr>
          <p:cNvPr id="14" name="Resim 13">
            <a:extLst>
              <a:ext uri="{FF2B5EF4-FFF2-40B4-BE49-F238E27FC236}">
                <a16:creationId xmlns:a16="http://schemas.microsoft.com/office/drawing/2014/main" id="{60688327-DC37-6F4B-2B3E-C0FE2165CD42}"/>
              </a:ext>
            </a:extLst>
          </p:cNvPr>
          <p:cNvPicPr>
            <a:picLocks noChangeAspect="1"/>
          </p:cNvPicPr>
          <p:nvPr/>
        </p:nvPicPr>
        <p:blipFill>
          <a:blip r:embed="rId6"/>
          <a:stretch>
            <a:fillRect/>
          </a:stretch>
        </p:blipFill>
        <p:spPr>
          <a:xfrm>
            <a:off x="275916" y="4280980"/>
            <a:ext cx="10667649" cy="378851"/>
          </a:xfrm>
          <a:prstGeom prst="rect">
            <a:avLst/>
          </a:prstGeom>
        </p:spPr>
      </p:pic>
      <p:sp>
        <p:nvSpPr>
          <p:cNvPr id="2" name="Metin kutusu 1">
            <a:extLst>
              <a:ext uri="{FF2B5EF4-FFF2-40B4-BE49-F238E27FC236}">
                <a16:creationId xmlns:a16="http://schemas.microsoft.com/office/drawing/2014/main" id="{020BFE87-D467-B7B2-8A9E-0C9E0FD7E16C}"/>
              </a:ext>
            </a:extLst>
          </p:cNvPr>
          <p:cNvSpPr txBox="1"/>
          <p:nvPr/>
        </p:nvSpPr>
        <p:spPr>
          <a:xfrm>
            <a:off x="210227" y="4820746"/>
            <a:ext cx="11771546" cy="369332"/>
          </a:xfrm>
          <a:prstGeom prst="rect">
            <a:avLst/>
          </a:prstGeom>
          <a:noFill/>
        </p:spPr>
        <p:txBody>
          <a:bodyPr wrap="square">
            <a:spAutoFit/>
          </a:bodyPr>
          <a:lstStyle/>
          <a:p>
            <a:r>
              <a:rPr lang="tr-TR" dirty="0"/>
              <a:t>-</a:t>
            </a:r>
            <a:r>
              <a:rPr lang="en-US" dirty="0"/>
              <a:t>Calculating performance metrics</a:t>
            </a:r>
            <a:r>
              <a:rPr lang="tr-TR" dirty="0"/>
              <a:t>.</a:t>
            </a:r>
            <a:endParaRPr lang="en-US" dirty="0"/>
          </a:p>
        </p:txBody>
      </p:sp>
      <p:pic>
        <p:nvPicPr>
          <p:cNvPr id="7" name="Resim 6">
            <a:extLst>
              <a:ext uri="{FF2B5EF4-FFF2-40B4-BE49-F238E27FC236}">
                <a16:creationId xmlns:a16="http://schemas.microsoft.com/office/drawing/2014/main" id="{379D5555-A305-BE54-5123-515E29E3C8CB}"/>
              </a:ext>
            </a:extLst>
          </p:cNvPr>
          <p:cNvPicPr>
            <a:picLocks noChangeAspect="1"/>
          </p:cNvPicPr>
          <p:nvPr/>
        </p:nvPicPr>
        <p:blipFill rotWithShape="1">
          <a:blip r:embed="rId7"/>
          <a:srcRect b="66957"/>
          <a:stretch/>
        </p:blipFill>
        <p:spPr>
          <a:xfrm>
            <a:off x="210227" y="5216788"/>
            <a:ext cx="11132905" cy="888788"/>
          </a:xfrm>
          <a:prstGeom prst="rect">
            <a:avLst/>
          </a:prstGeom>
        </p:spPr>
      </p:pic>
    </p:spTree>
    <p:extLst>
      <p:ext uri="{BB962C8B-B14F-4D97-AF65-F5344CB8AC3E}">
        <p14:creationId xmlns:p14="http://schemas.microsoft.com/office/powerpoint/2010/main" val="10699947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8" y="177567"/>
            <a:ext cx="4094644" cy="523220"/>
          </a:xfrm>
          <a:prstGeom prst="rect">
            <a:avLst/>
          </a:prstGeom>
          <a:noFill/>
        </p:spPr>
        <p:txBody>
          <a:bodyPr wrap="square">
            <a:spAutoFit/>
          </a:bodyPr>
          <a:lstStyle/>
          <a:p>
            <a:pPr algn="l"/>
            <a:r>
              <a:rPr lang="en-US" sz="2800" b="1" i="0" dirty="0">
                <a:solidFill>
                  <a:srgbClr val="40E19B"/>
                </a:solidFill>
                <a:effectLst/>
                <a:latin typeface="Helvetica Neue"/>
              </a:rPr>
              <a:t>Random Forest</a:t>
            </a:r>
            <a:r>
              <a:rPr lang="tr-TR" sz="2800" b="1" i="0" dirty="0">
                <a:solidFill>
                  <a:srgbClr val="40E19B"/>
                </a:solidFill>
                <a:effectLst/>
                <a:latin typeface="Helvetica Neue"/>
              </a:rPr>
              <a:t> </a:t>
            </a:r>
            <a:r>
              <a:rPr lang="en-US" sz="2800" b="1" i="0" dirty="0">
                <a:solidFill>
                  <a:srgbClr val="40E19B"/>
                </a:solidFill>
                <a:effectLst/>
                <a:latin typeface="Helvetica Neue"/>
              </a:rPr>
              <a:t>Cont’d</a:t>
            </a:r>
          </a:p>
        </p:txBody>
      </p:sp>
      <p:pic>
        <p:nvPicPr>
          <p:cNvPr id="3" name="Resim 2">
            <a:extLst>
              <a:ext uri="{FF2B5EF4-FFF2-40B4-BE49-F238E27FC236}">
                <a16:creationId xmlns:a16="http://schemas.microsoft.com/office/drawing/2014/main" id="{38DC74F8-993E-D0AC-54A4-2F17A49669F6}"/>
              </a:ext>
            </a:extLst>
          </p:cNvPr>
          <p:cNvPicPr>
            <a:picLocks noChangeAspect="1"/>
          </p:cNvPicPr>
          <p:nvPr/>
        </p:nvPicPr>
        <p:blipFill>
          <a:blip r:embed="rId3"/>
          <a:stretch>
            <a:fillRect/>
          </a:stretch>
        </p:blipFill>
        <p:spPr>
          <a:xfrm>
            <a:off x="289146" y="788599"/>
            <a:ext cx="9606900" cy="1634401"/>
          </a:xfrm>
          <a:prstGeom prst="rect">
            <a:avLst/>
          </a:prstGeom>
        </p:spPr>
      </p:pic>
      <p:sp>
        <p:nvSpPr>
          <p:cNvPr id="6" name="Metin kutusu 5">
            <a:extLst>
              <a:ext uri="{FF2B5EF4-FFF2-40B4-BE49-F238E27FC236}">
                <a16:creationId xmlns:a16="http://schemas.microsoft.com/office/drawing/2014/main" id="{48E09671-30CE-29C4-274C-C05D29EB0465}"/>
              </a:ext>
            </a:extLst>
          </p:cNvPr>
          <p:cNvSpPr txBox="1"/>
          <p:nvPr/>
        </p:nvSpPr>
        <p:spPr>
          <a:xfrm>
            <a:off x="289146" y="2370666"/>
            <a:ext cx="6096000" cy="369332"/>
          </a:xfrm>
          <a:prstGeom prst="rect">
            <a:avLst/>
          </a:prstGeom>
          <a:noFill/>
        </p:spPr>
        <p:txBody>
          <a:bodyPr wrap="square">
            <a:spAutoFit/>
          </a:bodyPr>
          <a:lstStyle/>
          <a:p>
            <a:r>
              <a:rPr lang="en-US" sz="1800" b="1" dirty="0">
                <a:solidFill>
                  <a:srgbClr val="40E19B"/>
                </a:solidFill>
                <a:latin typeface="Calibri" panose="020F0502020204030204" pitchFamily="34" charset="0"/>
                <a:ea typeface="Calibri" panose="020F0502020204030204" pitchFamily="34" charset="0"/>
                <a:cs typeface="Calibri" panose="020F0502020204030204" pitchFamily="34" charset="0"/>
              </a:rPr>
              <a:t>What can be done to increase the </a:t>
            </a:r>
            <a:r>
              <a:rPr lang="en-US" sz="1800" b="1" i="0" dirty="0">
                <a:solidFill>
                  <a:srgbClr val="40E19B"/>
                </a:solidFill>
                <a:effectLst/>
                <a:latin typeface="Helvetica Neue"/>
              </a:rPr>
              <a:t>Random Forest</a:t>
            </a:r>
            <a:r>
              <a:rPr lang="tr-TR" sz="1800" b="1" i="0" dirty="0">
                <a:solidFill>
                  <a:srgbClr val="40E19B"/>
                </a:solidFill>
                <a:effectLst/>
                <a:latin typeface="Helvetica Neue"/>
              </a:rPr>
              <a:t> </a:t>
            </a:r>
            <a:r>
              <a:rPr lang="en-US" sz="1800" b="1" dirty="0">
                <a:solidFill>
                  <a:srgbClr val="40E19B"/>
                </a:solidFill>
                <a:latin typeface="Calibri" panose="020F0502020204030204" pitchFamily="34" charset="0"/>
                <a:ea typeface="Calibri" panose="020F0502020204030204" pitchFamily="34" charset="0"/>
                <a:cs typeface="Calibri" panose="020F0502020204030204" pitchFamily="34" charset="0"/>
              </a:rPr>
              <a:t>Scores?</a:t>
            </a:r>
          </a:p>
        </p:txBody>
      </p:sp>
      <p:pic>
        <p:nvPicPr>
          <p:cNvPr id="9" name="Resim 8">
            <a:extLst>
              <a:ext uri="{FF2B5EF4-FFF2-40B4-BE49-F238E27FC236}">
                <a16:creationId xmlns:a16="http://schemas.microsoft.com/office/drawing/2014/main" id="{E773845C-3ECB-3582-3266-FC51E3DCCA65}"/>
              </a:ext>
            </a:extLst>
          </p:cNvPr>
          <p:cNvPicPr>
            <a:picLocks noChangeAspect="1"/>
          </p:cNvPicPr>
          <p:nvPr/>
        </p:nvPicPr>
        <p:blipFill>
          <a:blip r:embed="rId4"/>
          <a:stretch>
            <a:fillRect/>
          </a:stretch>
        </p:blipFill>
        <p:spPr>
          <a:xfrm>
            <a:off x="318252" y="2986705"/>
            <a:ext cx="9548687" cy="3871295"/>
          </a:xfrm>
          <a:prstGeom prst="rect">
            <a:avLst/>
          </a:prstGeom>
        </p:spPr>
      </p:pic>
      <p:sp>
        <p:nvSpPr>
          <p:cNvPr id="11" name="Metin kutusu 10">
            <a:extLst>
              <a:ext uri="{FF2B5EF4-FFF2-40B4-BE49-F238E27FC236}">
                <a16:creationId xmlns:a16="http://schemas.microsoft.com/office/drawing/2014/main" id="{30F9FDF7-1943-67EC-15D7-B4EA97F01E6D}"/>
              </a:ext>
            </a:extLst>
          </p:cNvPr>
          <p:cNvSpPr txBox="1"/>
          <p:nvPr/>
        </p:nvSpPr>
        <p:spPr>
          <a:xfrm>
            <a:off x="347359" y="2617373"/>
            <a:ext cx="6096000" cy="369332"/>
          </a:xfrm>
          <a:prstGeom prst="rect">
            <a:avLst/>
          </a:prstGeom>
          <a:noFill/>
        </p:spPr>
        <p:txBody>
          <a:bodyPr wrap="square">
            <a:spAutoFit/>
          </a:bodyPr>
          <a:lstStyle/>
          <a:p>
            <a:r>
              <a:rPr lang="tr-TR" dirty="0"/>
              <a:t>-</a:t>
            </a:r>
            <a:r>
              <a:rPr lang="en-US" dirty="0"/>
              <a:t>Random Forest with PCA</a:t>
            </a:r>
          </a:p>
        </p:txBody>
      </p:sp>
      <p:pic>
        <p:nvPicPr>
          <p:cNvPr id="14" name="Resim 13">
            <a:extLst>
              <a:ext uri="{FF2B5EF4-FFF2-40B4-BE49-F238E27FC236}">
                <a16:creationId xmlns:a16="http://schemas.microsoft.com/office/drawing/2014/main" id="{EF5FA288-03E3-7BB7-F893-C82039581EAA}"/>
              </a:ext>
            </a:extLst>
          </p:cNvPr>
          <p:cNvPicPr>
            <a:picLocks noChangeAspect="1"/>
          </p:cNvPicPr>
          <p:nvPr/>
        </p:nvPicPr>
        <p:blipFill>
          <a:blip r:embed="rId5"/>
          <a:stretch>
            <a:fillRect/>
          </a:stretch>
        </p:blipFill>
        <p:spPr>
          <a:xfrm>
            <a:off x="6799387" y="5933441"/>
            <a:ext cx="2976112" cy="834014"/>
          </a:xfrm>
          <a:prstGeom prst="rect">
            <a:avLst/>
          </a:prstGeom>
        </p:spPr>
      </p:pic>
    </p:spTree>
    <p:extLst>
      <p:ext uri="{BB962C8B-B14F-4D97-AF65-F5344CB8AC3E}">
        <p14:creationId xmlns:p14="http://schemas.microsoft.com/office/powerpoint/2010/main" val="36387783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Düz Bağlayıcı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Metin kutusu 2">
            <a:extLst>
              <a:ext uri="{FF2B5EF4-FFF2-40B4-BE49-F238E27FC236}">
                <a16:creationId xmlns:a16="http://schemas.microsoft.com/office/drawing/2014/main" id="{D37EC5AE-B0B3-3C4A-F6BE-D5DC1D8B414A}"/>
              </a:ext>
            </a:extLst>
          </p:cNvPr>
          <p:cNvSpPr txBox="1"/>
          <p:nvPr/>
        </p:nvSpPr>
        <p:spPr>
          <a:xfrm>
            <a:off x="320040" y="445961"/>
            <a:ext cx="6040120" cy="523220"/>
          </a:xfrm>
          <a:prstGeom prst="rect">
            <a:avLst/>
          </a:prstGeom>
          <a:noFill/>
        </p:spPr>
        <p:txBody>
          <a:bodyPr wrap="square">
            <a:spAutoFit/>
          </a:bodyPr>
          <a:lstStyle/>
          <a:p>
            <a:r>
              <a:rPr lang="tr-TR" sz="2800" b="1" dirty="0">
                <a:latin typeface="Calibri" panose="020F0502020204030204" pitchFamily="34" charset="0"/>
                <a:ea typeface="Calibri" panose="020F0502020204030204" pitchFamily="34" charset="0"/>
                <a:cs typeface="Calibri" panose="020F0502020204030204" pitchFamily="34" charset="0"/>
              </a:rPr>
              <a:t>-</a:t>
            </a:r>
            <a:r>
              <a:rPr lang="en-US" sz="2800" b="1" dirty="0">
                <a:latin typeface="Calibri" panose="020F0502020204030204" pitchFamily="34" charset="0"/>
                <a:ea typeface="Calibri" panose="020F0502020204030204" pitchFamily="34" charset="0"/>
                <a:cs typeface="Calibri" panose="020F0502020204030204" pitchFamily="34" charset="0"/>
              </a:rPr>
              <a:t>Comment</a:t>
            </a:r>
            <a:r>
              <a:rPr lang="tr-TR" sz="2800" b="1" dirty="0">
                <a:latin typeface="Calibri" panose="020F0502020204030204" pitchFamily="34" charset="0"/>
                <a:ea typeface="Calibri" panose="020F0502020204030204" pitchFamily="34" charset="0"/>
                <a:cs typeface="Calibri" panose="020F0502020204030204" pitchFamily="34" charset="0"/>
              </a:rPr>
              <a:t>-</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Metin kutusu 6">
            <a:extLst>
              <a:ext uri="{FF2B5EF4-FFF2-40B4-BE49-F238E27FC236}">
                <a16:creationId xmlns:a16="http://schemas.microsoft.com/office/drawing/2014/main" id="{A8F33F34-0625-3D41-B7FB-216086A243E7}"/>
              </a:ext>
            </a:extLst>
          </p:cNvPr>
          <p:cNvSpPr txBox="1"/>
          <p:nvPr/>
        </p:nvSpPr>
        <p:spPr>
          <a:xfrm>
            <a:off x="170180" y="1266724"/>
            <a:ext cx="11851640" cy="3693319"/>
          </a:xfrm>
          <a:prstGeom prst="rect">
            <a:avLst/>
          </a:prstGeom>
          <a:noFill/>
        </p:spPr>
        <p:txBody>
          <a:bodyPr wrap="square">
            <a:spAutoFit/>
          </a:bodyPr>
          <a:lstStyle/>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These scores are metrics used to evaluate the performance of a model. The Accuracy Score represents the model's ability to make correct predictions. The Precision Score indicates the proportion of correctly predicted positive instances out of all instances predicted as positive. The Recall Score measures the proportion of correctly predicted positive instances out of all actual positive instances. The F1 Score aims to strike a balance between Precision and Recall.</a:t>
            </a: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this case, the scores indicate that the model has performed well. Since all the scores are the same, it suggests that the model has achieved high accuracy, precision, recall, and F1 score. However, it is important to determine whether these scores are acceptable based on the specific problem and dataset. To improve or increase these scores, various strategies can be employed depending on the data, such as gathering more data, applying data preprocessing techniques, tuning model parameters, or considering alternative models.</a:t>
            </a: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the second case, where PCA is used, the scores remain the same as in the previous case. This suggests that applying PCA did not significantly impact the performance of the Random Forest algorithm in this specific scenario.</a:t>
            </a:r>
          </a:p>
        </p:txBody>
      </p:sp>
    </p:spTree>
    <p:extLst>
      <p:ext uri="{BB962C8B-B14F-4D97-AF65-F5344CB8AC3E}">
        <p14:creationId xmlns:p14="http://schemas.microsoft.com/office/powerpoint/2010/main" val="641093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CADDC1A5-CAEA-4137-EACC-90640F365CB5}"/>
              </a:ext>
            </a:extLst>
          </p:cNvPr>
          <p:cNvSpPr txBox="1"/>
          <p:nvPr/>
        </p:nvSpPr>
        <p:spPr>
          <a:xfrm>
            <a:off x="125485" y="560069"/>
            <a:ext cx="5625493"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Seeing general information about the</a:t>
            </a:r>
            <a:r>
              <a:rPr lang="tr-TR"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dataset</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3" name="Resim 2">
            <a:extLst>
              <a:ext uri="{FF2B5EF4-FFF2-40B4-BE49-F238E27FC236}">
                <a16:creationId xmlns:a16="http://schemas.microsoft.com/office/drawing/2014/main" id="{0872F505-8EE5-05CE-C54A-0C956DD66BD0}"/>
              </a:ext>
            </a:extLst>
          </p:cNvPr>
          <p:cNvPicPr>
            <a:picLocks noChangeAspect="1"/>
          </p:cNvPicPr>
          <p:nvPr/>
        </p:nvPicPr>
        <p:blipFill rotWithShape="1">
          <a:blip r:embed="rId3"/>
          <a:srcRect l="6091"/>
          <a:stretch/>
        </p:blipFill>
        <p:spPr>
          <a:xfrm>
            <a:off x="253999" y="1038729"/>
            <a:ext cx="6484075" cy="2681555"/>
          </a:xfrm>
          <a:prstGeom prst="rect">
            <a:avLst/>
          </a:prstGeom>
        </p:spPr>
      </p:pic>
      <p:pic>
        <p:nvPicPr>
          <p:cNvPr id="10" name="Resim 9">
            <a:extLst>
              <a:ext uri="{FF2B5EF4-FFF2-40B4-BE49-F238E27FC236}">
                <a16:creationId xmlns:a16="http://schemas.microsoft.com/office/drawing/2014/main" id="{9C43B1DE-6D05-490D-6AFF-528939372C26}"/>
              </a:ext>
            </a:extLst>
          </p:cNvPr>
          <p:cNvPicPr>
            <a:picLocks noChangeAspect="1"/>
          </p:cNvPicPr>
          <p:nvPr/>
        </p:nvPicPr>
        <p:blipFill rotWithShape="1">
          <a:blip r:embed="rId4"/>
          <a:srcRect l="6057"/>
          <a:stretch/>
        </p:blipFill>
        <p:spPr>
          <a:xfrm>
            <a:off x="253998" y="3829612"/>
            <a:ext cx="6484075" cy="2283652"/>
          </a:xfrm>
          <a:prstGeom prst="rect">
            <a:avLst/>
          </a:prstGeom>
        </p:spPr>
      </p:pic>
      <p:pic>
        <p:nvPicPr>
          <p:cNvPr id="16" name="Resim 15">
            <a:extLst>
              <a:ext uri="{FF2B5EF4-FFF2-40B4-BE49-F238E27FC236}">
                <a16:creationId xmlns:a16="http://schemas.microsoft.com/office/drawing/2014/main" id="{0218D9DC-422F-8D1F-6204-05E1144D488E}"/>
              </a:ext>
            </a:extLst>
          </p:cNvPr>
          <p:cNvPicPr>
            <a:picLocks noChangeAspect="1"/>
          </p:cNvPicPr>
          <p:nvPr/>
        </p:nvPicPr>
        <p:blipFill rotWithShape="1">
          <a:blip r:embed="rId5"/>
          <a:srcRect l="11450"/>
          <a:stretch/>
        </p:blipFill>
        <p:spPr>
          <a:xfrm>
            <a:off x="7020560" y="1038729"/>
            <a:ext cx="4105946" cy="4302519"/>
          </a:xfrm>
          <a:prstGeom prst="rect">
            <a:avLst/>
          </a:prstGeom>
        </p:spPr>
      </p:pic>
    </p:spTree>
    <p:extLst>
      <p:ext uri="{BB962C8B-B14F-4D97-AF65-F5344CB8AC3E}">
        <p14:creationId xmlns:p14="http://schemas.microsoft.com/office/powerpoint/2010/main" val="25260293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Düz Bağlayıcı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Metin kutusu 2">
            <a:extLst>
              <a:ext uri="{FF2B5EF4-FFF2-40B4-BE49-F238E27FC236}">
                <a16:creationId xmlns:a16="http://schemas.microsoft.com/office/drawing/2014/main" id="{D37EC5AE-B0B3-3C4A-F6BE-D5DC1D8B414A}"/>
              </a:ext>
            </a:extLst>
          </p:cNvPr>
          <p:cNvSpPr txBox="1"/>
          <p:nvPr/>
        </p:nvSpPr>
        <p:spPr>
          <a:xfrm>
            <a:off x="170180" y="184351"/>
            <a:ext cx="6070600" cy="523220"/>
          </a:xfrm>
          <a:prstGeom prst="rect">
            <a:avLst/>
          </a:prstGeom>
          <a:noFill/>
        </p:spPr>
        <p:txBody>
          <a:bodyPr wrap="square">
            <a:spAutoFit/>
          </a:bodyPr>
          <a:lstStyle/>
          <a:p>
            <a:r>
              <a:rPr lang="en-US" sz="2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Support Vector Machines </a:t>
            </a:r>
            <a:r>
              <a:rPr lang="en-US" sz="2800" b="1" dirty="0">
                <a:latin typeface="Calibri" panose="020F0502020204030204" pitchFamily="34" charset="0"/>
                <a:ea typeface="Calibri" panose="020F0502020204030204" pitchFamily="34" charset="0"/>
                <a:cs typeface="Calibri" panose="020F0502020204030204" pitchFamily="34" charset="0"/>
              </a:rPr>
              <a:t>Description</a:t>
            </a:r>
            <a:r>
              <a:rPr lang="tr-TR" sz="2800" b="1" dirty="0">
                <a:latin typeface="Calibri" panose="020F0502020204030204" pitchFamily="34" charset="0"/>
                <a:ea typeface="Calibri" panose="020F0502020204030204" pitchFamily="34" charset="0"/>
                <a:cs typeface="Calibri" panose="020F0502020204030204" pitchFamily="34" charset="0"/>
              </a:rPr>
              <a:t>:</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Metin kutusu 6">
            <a:extLst>
              <a:ext uri="{FF2B5EF4-FFF2-40B4-BE49-F238E27FC236}">
                <a16:creationId xmlns:a16="http://schemas.microsoft.com/office/drawing/2014/main" id="{A8F33F34-0625-3D41-B7FB-216086A243E7}"/>
              </a:ext>
            </a:extLst>
          </p:cNvPr>
          <p:cNvSpPr txBox="1"/>
          <p:nvPr/>
        </p:nvSpPr>
        <p:spPr>
          <a:xfrm>
            <a:off x="170180" y="671691"/>
            <a:ext cx="11851640" cy="6186309"/>
          </a:xfrm>
          <a:prstGeom prst="rect">
            <a:avLst/>
          </a:prstGeom>
          <a:noFill/>
        </p:spPr>
        <p:txBody>
          <a:bodyPr wrap="square">
            <a:spAutoFit/>
          </a:bodyPr>
          <a:lstStyle/>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Support Vector Machines is a machine learning algorithm used for classification and regression problems. SVM tries to find a hyperplane that separates the data well.</a:t>
            </a: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basic steps involved in the SVM algorithm are:</a:t>
            </a: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Data Preparation: SVM requires a labeled dataset with features and corresponding class labels. The features should be numeric or converted into numerical representations.</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Feature Scaling: It is essential to scale the features to a similar range to ensure fair treatment during the optimization process. Common scaling techniques include standardization (subtracting mean and dividing by standard deviation) or normalization (scaling values between 0 and 1).</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Model Training: SVM determines the optimal hyperplane by finding support vectors, which are the data points closest to the decision boundary. The algorithm aims to maximize the margin (distance) between the support vectors of different classes.</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Kernel Trick (optional): SVM can use a kernel function to transform the original feature space into a higher-dimensional space, allowing for better separation of classes. Common kernel functions include linear, polynomial, and radial basis function (RBF).</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Model Evaluation: Once the SVM model is trained, it can be used to predict the class labels of unseen data points. The performance of the model can be assessed using various evaluation metrics such as accuracy, precision, recall, and F1 score.</a:t>
            </a:r>
          </a:p>
        </p:txBody>
      </p:sp>
    </p:spTree>
    <p:extLst>
      <p:ext uri="{BB962C8B-B14F-4D97-AF65-F5344CB8AC3E}">
        <p14:creationId xmlns:p14="http://schemas.microsoft.com/office/powerpoint/2010/main" val="35632308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8" y="177567"/>
            <a:ext cx="6087830" cy="523220"/>
          </a:xfrm>
          <a:prstGeom prst="rect">
            <a:avLst/>
          </a:prstGeom>
          <a:noFill/>
        </p:spPr>
        <p:txBody>
          <a:bodyPr wrap="square">
            <a:spAutoFit/>
          </a:bodyPr>
          <a:lstStyle/>
          <a:p>
            <a:pPr algn="l"/>
            <a:r>
              <a:rPr lang="en-US" sz="2800" b="1" i="0" dirty="0">
                <a:solidFill>
                  <a:srgbClr val="4DD8DB"/>
                </a:solidFill>
                <a:effectLst/>
                <a:latin typeface="Calibri" panose="020F0502020204030204" pitchFamily="34" charset="0"/>
                <a:ea typeface="Calibri" panose="020F0502020204030204" pitchFamily="34" charset="0"/>
                <a:cs typeface="Calibri" panose="020F0502020204030204" pitchFamily="34" charset="0"/>
              </a:rPr>
              <a:t>Support Vector Machines (SVM)</a:t>
            </a:r>
          </a:p>
        </p:txBody>
      </p:sp>
      <p:sp>
        <p:nvSpPr>
          <p:cNvPr id="12" name="Metin kutusu 11">
            <a:extLst>
              <a:ext uri="{FF2B5EF4-FFF2-40B4-BE49-F238E27FC236}">
                <a16:creationId xmlns:a16="http://schemas.microsoft.com/office/drawing/2014/main" id="{57224673-4334-29B8-B649-68BB61903042}"/>
              </a:ext>
            </a:extLst>
          </p:cNvPr>
          <p:cNvSpPr txBox="1"/>
          <p:nvPr/>
        </p:nvSpPr>
        <p:spPr>
          <a:xfrm>
            <a:off x="275917" y="762824"/>
            <a:ext cx="11771546"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Separating the data set into dependent and independent variables</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Metin kutusu 5">
            <a:extLst>
              <a:ext uri="{FF2B5EF4-FFF2-40B4-BE49-F238E27FC236}">
                <a16:creationId xmlns:a16="http://schemas.microsoft.com/office/drawing/2014/main" id="{EA397C6A-9E5C-C726-E41B-F7E8A2DEC045}"/>
              </a:ext>
            </a:extLst>
          </p:cNvPr>
          <p:cNvSpPr txBox="1"/>
          <p:nvPr/>
        </p:nvSpPr>
        <p:spPr>
          <a:xfrm>
            <a:off x="275917" y="1822317"/>
            <a:ext cx="11771546"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Split the dataset into training and testing sets</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9" name="Metin kutusu 8">
            <a:extLst>
              <a:ext uri="{FF2B5EF4-FFF2-40B4-BE49-F238E27FC236}">
                <a16:creationId xmlns:a16="http://schemas.microsoft.com/office/drawing/2014/main" id="{75BD28BB-F34E-4CE1-97C9-E88FCE2AE325}"/>
              </a:ext>
            </a:extLst>
          </p:cNvPr>
          <p:cNvSpPr txBox="1"/>
          <p:nvPr/>
        </p:nvSpPr>
        <p:spPr>
          <a:xfrm>
            <a:off x="275917" y="2647981"/>
            <a:ext cx="11771546"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Build and train the SVM model</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0" name="Metin kutusu 9">
            <a:extLst>
              <a:ext uri="{FF2B5EF4-FFF2-40B4-BE49-F238E27FC236}">
                <a16:creationId xmlns:a16="http://schemas.microsoft.com/office/drawing/2014/main" id="{12F0E829-5088-AAD1-9BB3-793C40B72C71}"/>
              </a:ext>
            </a:extLst>
          </p:cNvPr>
          <p:cNvSpPr txBox="1"/>
          <p:nvPr/>
        </p:nvSpPr>
        <p:spPr>
          <a:xfrm>
            <a:off x="275916" y="3906522"/>
            <a:ext cx="11771546"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Making predictions on test data</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7" name="Resim 6">
            <a:extLst>
              <a:ext uri="{FF2B5EF4-FFF2-40B4-BE49-F238E27FC236}">
                <a16:creationId xmlns:a16="http://schemas.microsoft.com/office/drawing/2014/main" id="{5AB1EDC8-C8EA-9FF9-E483-7BDFB709C83A}"/>
              </a:ext>
            </a:extLst>
          </p:cNvPr>
          <p:cNvPicPr>
            <a:picLocks noChangeAspect="1"/>
          </p:cNvPicPr>
          <p:nvPr/>
        </p:nvPicPr>
        <p:blipFill>
          <a:blip r:embed="rId3"/>
          <a:stretch>
            <a:fillRect/>
          </a:stretch>
        </p:blipFill>
        <p:spPr>
          <a:xfrm>
            <a:off x="275916" y="1164037"/>
            <a:ext cx="10686610" cy="530825"/>
          </a:xfrm>
          <a:prstGeom prst="rect">
            <a:avLst/>
          </a:prstGeom>
        </p:spPr>
      </p:pic>
      <p:pic>
        <p:nvPicPr>
          <p:cNvPr id="15" name="Resim 14">
            <a:extLst>
              <a:ext uri="{FF2B5EF4-FFF2-40B4-BE49-F238E27FC236}">
                <a16:creationId xmlns:a16="http://schemas.microsoft.com/office/drawing/2014/main" id="{D8C00DA2-9FA8-5D52-CB75-EA213FBC4C91}"/>
              </a:ext>
            </a:extLst>
          </p:cNvPr>
          <p:cNvPicPr>
            <a:picLocks noChangeAspect="1"/>
          </p:cNvPicPr>
          <p:nvPr/>
        </p:nvPicPr>
        <p:blipFill>
          <a:blip r:embed="rId4"/>
          <a:stretch>
            <a:fillRect/>
          </a:stretch>
        </p:blipFill>
        <p:spPr>
          <a:xfrm>
            <a:off x="275916" y="2190190"/>
            <a:ext cx="10686610" cy="369882"/>
          </a:xfrm>
          <a:prstGeom prst="rect">
            <a:avLst/>
          </a:prstGeom>
        </p:spPr>
      </p:pic>
      <p:pic>
        <p:nvPicPr>
          <p:cNvPr id="17" name="Resim 16">
            <a:extLst>
              <a:ext uri="{FF2B5EF4-FFF2-40B4-BE49-F238E27FC236}">
                <a16:creationId xmlns:a16="http://schemas.microsoft.com/office/drawing/2014/main" id="{2627E55C-E727-BE26-819E-BEFE9019E1CD}"/>
              </a:ext>
            </a:extLst>
          </p:cNvPr>
          <p:cNvPicPr>
            <a:picLocks noChangeAspect="1"/>
          </p:cNvPicPr>
          <p:nvPr/>
        </p:nvPicPr>
        <p:blipFill>
          <a:blip r:embed="rId5"/>
          <a:stretch>
            <a:fillRect/>
          </a:stretch>
        </p:blipFill>
        <p:spPr>
          <a:xfrm>
            <a:off x="210226" y="3016404"/>
            <a:ext cx="10752300" cy="808668"/>
          </a:xfrm>
          <a:prstGeom prst="rect">
            <a:avLst/>
          </a:prstGeom>
        </p:spPr>
      </p:pic>
      <p:pic>
        <p:nvPicPr>
          <p:cNvPr id="19" name="Resim 18">
            <a:extLst>
              <a:ext uri="{FF2B5EF4-FFF2-40B4-BE49-F238E27FC236}">
                <a16:creationId xmlns:a16="http://schemas.microsoft.com/office/drawing/2014/main" id="{2B67F246-D2CD-9087-904A-32A921EC5059}"/>
              </a:ext>
            </a:extLst>
          </p:cNvPr>
          <p:cNvPicPr>
            <a:picLocks noChangeAspect="1"/>
          </p:cNvPicPr>
          <p:nvPr/>
        </p:nvPicPr>
        <p:blipFill>
          <a:blip r:embed="rId6"/>
          <a:stretch>
            <a:fillRect/>
          </a:stretch>
        </p:blipFill>
        <p:spPr>
          <a:xfrm>
            <a:off x="275916" y="4275853"/>
            <a:ext cx="10686610" cy="368503"/>
          </a:xfrm>
          <a:prstGeom prst="rect">
            <a:avLst/>
          </a:prstGeom>
        </p:spPr>
      </p:pic>
      <p:sp>
        <p:nvSpPr>
          <p:cNvPr id="2" name="Metin kutusu 1">
            <a:extLst>
              <a:ext uri="{FF2B5EF4-FFF2-40B4-BE49-F238E27FC236}">
                <a16:creationId xmlns:a16="http://schemas.microsoft.com/office/drawing/2014/main" id="{02F00A7C-90BD-3A45-8187-70D85C267421}"/>
              </a:ext>
            </a:extLst>
          </p:cNvPr>
          <p:cNvSpPr txBox="1"/>
          <p:nvPr/>
        </p:nvSpPr>
        <p:spPr>
          <a:xfrm>
            <a:off x="275916" y="4776004"/>
            <a:ext cx="11771546"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Calculating performance metrics</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3" name="Resim 2">
            <a:extLst>
              <a:ext uri="{FF2B5EF4-FFF2-40B4-BE49-F238E27FC236}">
                <a16:creationId xmlns:a16="http://schemas.microsoft.com/office/drawing/2014/main" id="{FE8F9D92-F3D5-FC40-487A-9B8F6AC2E7A3}"/>
              </a:ext>
            </a:extLst>
          </p:cNvPr>
          <p:cNvPicPr>
            <a:picLocks noChangeAspect="1"/>
          </p:cNvPicPr>
          <p:nvPr/>
        </p:nvPicPr>
        <p:blipFill rotWithShape="1">
          <a:blip r:embed="rId7"/>
          <a:srcRect b="64560"/>
          <a:stretch/>
        </p:blipFill>
        <p:spPr>
          <a:xfrm>
            <a:off x="275916" y="5144506"/>
            <a:ext cx="10686610" cy="930025"/>
          </a:xfrm>
          <a:prstGeom prst="rect">
            <a:avLst/>
          </a:prstGeom>
        </p:spPr>
      </p:pic>
    </p:spTree>
    <p:extLst>
      <p:ext uri="{BB962C8B-B14F-4D97-AF65-F5344CB8AC3E}">
        <p14:creationId xmlns:p14="http://schemas.microsoft.com/office/powerpoint/2010/main" val="10399584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7" y="177567"/>
            <a:ext cx="6796748" cy="523220"/>
          </a:xfrm>
          <a:prstGeom prst="rect">
            <a:avLst/>
          </a:prstGeom>
          <a:noFill/>
        </p:spPr>
        <p:txBody>
          <a:bodyPr wrap="square">
            <a:spAutoFit/>
          </a:bodyPr>
          <a:lstStyle/>
          <a:p>
            <a:r>
              <a:rPr lang="en-US" sz="2800" b="1" i="0" dirty="0">
                <a:solidFill>
                  <a:srgbClr val="4DD8DB"/>
                </a:solidFill>
                <a:effectLst/>
                <a:latin typeface="Calibri" panose="020F0502020204030204" pitchFamily="34" charset="0"/>
                <a:ea typeface="Calibri" panose="020F0502020204030204" pitchFamily="34" charset="0"/>
                <a:cs typeface="Calibri" panose="020F0502020204030204" pitchFamily="34" charset="0"/>
              </a:rPr>
              <a:t>Support Vector Machines (SVM)</a:t>
            </a:r>
            <a:r>
              <a:rPr lang="tr-TR" sz="2800" b="1" i="0" dirty="0">
                <a:solidFill>
                  <a:srgbClr val="4DD8DB"/>
                </a:solidFill>
                <a:effectLst/>
                <a:latin typeface="Calibri" panose="020F0502020204030204" pitchFamily="34" charset="0"/>
                <a:ea typeface="Calibri" panose="020F0502020204030204" pitchFamily="34" charset="0"/>
                <a:cs typeface="Calibri" panose="020F0502020204030204" pitchFamily="34" charset="0"/>
              </a:rPr>
              <a:t> </a:t>
            </a:r>
            <a:r>
              <a:rPr lang="en-US" sz="2800" b="1" i="0" dirty="0">
                <a:solidFill>
                  <a:srgbClr val="4DD8DB"/>
                </a:solidFill>
                <a:effectLst/>
                <a:latin typeface="Calibri" panose="020F0502020204030204" pitchFamily="34" charset="0"/>
                <a:ea typeface="Calibri" panose="020F0502020204030204" pitchFamily="34" charset="0"/>
                <a:cs typeface="Calibri" panose="020F0502020204030204" pitchFamily="34" charset="0"/>
              </a:rPr>
              <a:t>Cont’d</a:t>
            </a:r>
          </a:p>
        </p:txBody>
      </p:sp>
      <p:pic>
        <p:nvPicPr>
          <p:cNvPr id="6" name="Resim 5">
            <a:extLst>
              <a:ext uri="{FF2B5EF4-FFF2-40B4-BE49-F238E27FC236}">
                <a16:creationId xmlns:a16="http://schemas.microsoft.com/office/drawing/2014/main" id="{A9FC1C2A-3A1A-F3AF-D12B-1350D9B7774B}"/>
              </a:ext>
            </a:extLst>
          </p:cNvPr>
          <p:cNvPicPr>
            <a:picLocks noChangeAspect="1"/>
          </p:cNvPicPr>
          <p:nvPr/>
        </p:nvPicPr>
        <p:blipFill rotWithShape="1">
          <a:blip r:embed="rId3"/>
          <a:srcRect t="36385"/>
          <a:stretch/>
        </p:blipFill>
        <p:spPr>
          <a:xfrm>
            <a:off x="210227" y="812799"/>
            <a:ext cx="9691106" cy="1513903"/>
          </a:xfrm>
          <a:prstGeom prst="rect">
            <a:avLst/>
          </a:prstGeom>
        </p:spPr>
      </p:pic>
      <p:sp>
        <p:nvSpPr>
          <p:cNvPr id="2" name="Metin kutusu 1">
            <a:extLst>
              <a:ext uri="{FF2B5EF4-FFF2-40B4-BE49-F238E27FC236}">
                <a16:creationId xmlns:a16="http://schemas.microsoft.com/office/drawing/2014/main" id="{B5CBC664-E966-36B0-9EF4-B9459B390D92}"/>
              </a:ext>
            </a:extLst>
          </p:cNvPr>
          <p:cNvSpPr txBox="1"/>
          <p:nvPr/>
        </p:nvSpPr>
        <p:spPr>
          <a:xfrm>
            <a:off x="210227" y="2462012"/>
            <a:ext cx="6096000" cy="369332"/>
          </a:xfrm>
          <a:prstGeom prst="rect">
            <a:avLst/>
          </a:prstGeom>
          <a:noFill/>
        </p:spPr>
        <p:txBody>
          <a:bodyPr wrap="square">
            <a:spAutoFit/>
          </a:bodyPr>
          <a:lstStyle/>
          <a:p>
            <a:r>
              <a:rPr lang="en-US" sz="1800" b="1" dirty="0">
                <a:solidFill>
                  <a:srgbClr val="4DD8DB"/>
                </a:solidFill>
                <a:latin typeface="Calibri" panose="020F0502020204030204" pitchFamily="34" charset="0"/>
                <a:ea typeface="Calibri" panose="020F0502020204030204" pitchFamily="34" charset="0"/>
                <a:cs typeface="Calibri" panose="020F0502020204030204" pitchFamily="34" charset="0"/>
              </a:rPr>
              <a:t>What can be done to increase the </a:t>
            </a:r>
            <a:r>
              <a:rPr lang="en-US" sz="1800" b="1" i="0" dirty="0">
                <a:solidFill>
                  <a:srgbClr val="4DD8DB"/>
                </a:solidFill>
                <a:effectLst/>
                <a:latin typeface="Calibri" panose="020F0502020204030204" pitchFamily="34" charset="0"/>
                <a:ea typeface="Calibri" panose="020F0502020204030204" pitchFamily="34" charset="0"/>
                <a:cs typeface="Calibri" panose="020F0502020204030204" pitchFamily="34" charset="0"/>
              </a:rPr>
              <a:t>SVM </a:t>
            </a:r>
            <a:r>
              <a:rPr lang="en-US" sz="1800" b="1" dirty="0">
                <a:solidFill>
                  <a:srgbClr val="4DD8DB"/>
                </a:solidFill>
                <a:latin typeface="Calibri" panose="020F0502020204030204" pitchFamily="34" charset="0"/>
                <a:ea typeface="Calibri" panose="020F0502020204030204" pitchFamily="34" charset="0"/>
                <a:cs typeface="Calibri" panose="020F0502020204030204" pitchFamily="34" charset="0"/>
              </a:rPr>
              <a:t>Scores?</a:t>
            </a:r>
          </a:p>
        </p:txBody>
      </p:sp>
      <p:sp>
        <p:nvSpPr>
          <p:cNvPr id="4" name="Metin kutusu 3">
            <a:extLst>
              <a:ext uri="{FF2B5EF4-FFF2-40B4-BE49-F238E27FC236}">
                <a16:creationId xmlns:a16="http://schemas.microsoft.com/office/drawing/2014/main" id="{5FA4578E-EF17-265D-3BA2-3B90D0F3AE1E}"/>
              </a:ext>
            </a:extLst>
          </p:cNvPr>
          <p:cNvSpPr txBox="1"/>
          <p:nvPr/>
        </p:nvSpPr>
        <p:spPr>
          <a:xfrm>
            <a:off x="210227" y="2740075"/>
            <a:ext cx="6096000" cy="369332"/>
          </a:xfrm>
          <a:prstGeom prst="rect">
            <a:avLst/>
          </a:prstGeom>
          <a:noFill/>
        </p:spPr>
        <p:txBody>
          <a:bodyPr wrap="square">
            <a:spAutoFit/>
          </a:bodyPr>
          <a:lstStyle/>
          <a:p>
            <a:pPr algn="l"/>
            <a:r>
              <a:rPr lang="en-US"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-Support Vector Machines (SVM) with Standard </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D</a:t>
            </a:r>
            <a:r>
              <a:rPr lang="en-US"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eviations</a:t>
            </a:r>
          </a:p>
        </p:txBody>
      </p:sp>
      <p:pic>
        <p:nvPicPr>
          <p:cNvPr id="8" name="Resim 7">
            <a:extLst>
              <a:ext uri="{FF2B5EF4-FFF2-40B4-BE49-F238E27FC236}">
                <a16:creationId xmlns:a16="http://schemas.microsoft.com/office/drawing/2014/main" id="{091B2AFA-A430-2702-DD4D-94C4DB379866}"/>
              </a:ext>
            </a:extLst>
          </p:cNvPr>
          <p:cNvPicPr>
            <a:picLocks noChangeAspect="1"/>
          </p:cNvPicPr>
          <p:nvPr/>
        </p:nvPicPr>
        <p:blipFill>
          <a:blip r:embed="rId4"/>
          <a:stretch>
            <a:fillRect/>
          </a:stretch>
        </p:blipFill>
        <p:spPr>
          <a:xfrm>
            <a:off x="360266" y="3119567"/>
            <a:ext cx="9541067" cy="3581710"/>
          </a:xfrm>
          <a:prstGeom prst="rect">
            <a:avLst/>
          </a:prstGeom>
        </p:spPr>
      </p:pic>
      <p:pic>
        <p:nvPicPr>
          <p:cNvPr id="10" name="Resim 9">
            <a:extLst>
              <a:ext uri="{FF2B5EF4-FFF2-40B4-BE49-F238E27FC236}">
                <a16:creationId xmlns:a16="http://schemas.microsoft.com/office/drawing/2014/main" id="{6BD7723F-7E7E-9016-0F09-2F5AE1A07560}"/>
              </a:ext>
            </a:extLst>
          </p:cNvPr>
          <p:cNvPicPr>
            <a:picLocks noChangeAspect="1"/>
          </p:cNvPicPr>
          <p:nvPr/>
        </p:nvPicPr>
        <p:blipFill>
          <a:blip r:embed="rId5"/>
          <a:stretch>
            <a:fillRect/>
          </a:stretch>
        </p:blipFill>
        <p:spPr>
          <a:xfrm>
            <a:off x="6503156" y="5760720"/>
            <a:ext cx="3308211" cy="845849"/>
          </a:xfrm>
          <a:prstGeom prst="rect">
            <a:avLst/>
          </a:prstGeom>
        </p:spPr>
      </p:pic>
    </p:spTree>
    <p:extLst>
      <p:ext uri="{BB962C8B-B14F-4D97-AF65-F5344CB8AC3E}">
        <p14:creationId xmlns:p14="http://schemas.microsoft.com/office/powerpoint/2010/main" val="24139461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7" y="177567"/>
            <a:ext cx="6796748" cy="523220"/>
          </a:xfrm>
          <a:prstGeom prst="rect">
            <a:avLst/>
          </a:prstGeom>
          <a:noFill/>
        </p:spPr>
        <p:txBody>
          <a:bodyPr wrap="square">
            <a:spAutoFit/>
          </a:bodyPr>
          <a:lstStyle/>
          <a:p>
            <a:r>
              <a:rPr lang="en-US" sz="2800" b="1" i="0" dirty="0">
                <a:solidFill>
                  <a:srgbClr val="4DD8DB"/>
                </a:solidFill>
                <a:effectLst/>
                <a:latin typeface="Calibri" panose="020F0502020204030204" pitchFamily="34" charset="0"/>
                <a:ea typeface="Calibri" panose="020F0502020204030204" pitchFamily="34" charset="0"/>
                <a:cs typeface="Calibri" panose="020F0502020204030204" pitchFamily="34" charset="0"/>
              </a:rPr>
              <a:t>Support Vector Machines (SVM)</a:t>
            </a:r>
            <a:r>
              <a:rPr lang="tr-TR" sz="2800" b="1" i="0" dirty="0">
                <a:solidFill>
                  <a:srgbClr val="4DD8DB"/>
                </a:solidFill>
                <a:effectLst/>
                <a:latin typeface="Calibri" panose="020F0502020204030204" pitchFamily="34" charset="0"/>
                <a:ea typeface="Calibri" panose="020F0502020204030204" pitchFamily="34" charset="0"/>
                <a:cs typeface="Calibri" panose="020F0502020204030204" pitchFamily="34" charset="0"/>
              </a:rPr>
              <a:t> </a:t>
            </a:r>
            <a:r>
              <a:rPr lang="en-US" sz="2800" b="1" i="0" dirty="0">
                <a:solidFill>
                  <a:srgbClr val="4DD8DB"/>
                </a:solidFill>
                <a:effectLst/>
                <a:latin typeface="Calibri" panose="020F0502020204030204" pitchFamily="34" charset="0"/>
                <a:ea typeface="Calibri" panose="020F0502020204030204" pitchFamily="34" charset="0"/>
                <a:cs typeface="Calibri" panose="020F0502020204030204" pitchFamily="34" charset="0"/>
              </a:rPr>
              <a:t>Cont’d</a:t>
            </a:r>
          </a:p>
        </p:txBody>
      </p:sp>
      <p:sp>
        <p:nvSpPr>
          <p:cNvPr id="4" name="Metin kutusu 3">
            <a:extLst>
              <a:ext uri="{FF2B5EF4-FFF2-40B4-BE49-F238E27FC236}">
                <a16:creationId xmlns:a16="http://schemas.microsoft.com/office/drawing/2014/main" id="{5FA4578E-EF17-265D-3BA2-3B90D0F3AE1E}"/>
              </a:ext>
            </a:extLst>
          </p:cNvPr>
          <p:cNvSpPr txBox="1"/>
          <p:nvPr/>
        </p:nvSpPr>
        <p:spPr>
          <a:xfrm>
            <a:off x="210227" y="789355"/>
            <a:ext cx="6096000" cy="369332"/>
          </a:xfrm>
          <a:prstGeom prst="rect">
            <a:avLst/>
          </a:prstGeom>
          <a:noFill/>
        </p:spPr>
        <p:txBody>
          <a:bodyPr wrap="square">
            <a:spAutoFit/>
          </a:bodyPr>
          <a:lstStyle/>
          <a:p>
            <a:pPr algn="l"/>
            <a:r>
              <a:rPr lang="en-US"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-Support Vector Machines (SVM) with </a:t>
            </a:r>
            <a:r>
              <a:rPr lang="tr-TR"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PCA</a:t>
            </a:r>
            <a:endParaRPr lang="en-US"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Resim 6">
            <a:extLst>
              <a:ext uri="{FF2B5EF4-FFF2-40B4-BE49-F238E27FC236}">
                <a16:creationId xmlns:a16="http://schemas.microsoft.com/office/drawing/2014/main" id="{A40D22FF-DA61-74C2-85DC-D712B31AD7A9}"/>
              </a:ext>
            </a:extLst>
          </p:cNvPr>
          <p:cNvPicPr>
            <a:picLocks noChangeAspect="1"/>
          </p:cNvPicPr>
          <p:nvPr/>
        </p:nvPicPr>
        <p:blipFill>
          <a:blip r:embed="rId3"/>
          <a:stretch>
            <a:fillRect/>
          </a:stretch>
        </p:blipFill>
        <p:spPr>
          <a:xfrm>
            <a:off x="289144" y="1158686"/>
            <a:ext cx="10094376" cy="4846903"/>
          </a:xfrm>
          <a:prstGeom prst="rect">
            <a:avLst/>
          </a:prstGeom>
        </p:spPr>
      </p:pic>
    </p:spTree>
    <p:extLst>
      <p:ext uri="{BB962C8B-B14F-4D97-AF65-F5344CB8AC3E}">
        <p14:creationId xmlns:p14="http://schemas.microsoft.com/office/powerpoint/2010/main" val="7993724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Düz Bağlayıcı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Metin kutusu 2">
            <a:extLst>
              <a:ext uri="{FF2B5EF4-FFF2-40B4-BE49-F238E27FC236}">
                <a16:creationId xmlns:a16="http://schemas.microsoft.com/office/drawing/2014/main" id="{D37EC5AE-B0B3-3C4A-F6BE-D5DC1D8B414A}"/>
              </a:ext>
            </a:extLst>
          </p:cNvPr>
          <p:cNvSpPr txBox="1"/>
          <p:nvPr/>
        </p:nvSpPr>
        <p:spPr>
          <a:xfrm>
            <a:off x="320040" y="445961"/>
            <a:ext cx="6040120" cy="523220"/>
          </a:xfrm>
          <a:prstGeom prst="rect">
            <a:avLst/>
          </a:prstGeom>
          <a:noFill/>
        </p:spPr>
        <p:txBody>
          <a:bodyPr wrap="square">
            <a:spAutoFit/>
          </a:bodyPr>
          <a:lstStyle/>
          <a:p>
            <a:r>
              <a:rPr lang="tr-TR" sz="2800" b="1" dirty="0">
                <a:latin typeface="Calibri" panose="020F0502020204030204" pitchFamily="34" charset="0"/>
                <a:ea typeface="Calibri" panose="020F0502020204030204" pitchFamily="34" charset="0"/>
                <a:cs typeface="Calibri" panose="020F0502020204030204" pitchFamily="34" charset="0"/>
              </a:rPr>
              <a:t>-</a:t>
            </a:r>
            <a:r>
              <a:rPr lang="en-US" sz="2800" b="1" dirty="0">
                <a:latin typeface="Calibri" panose="020F0502020204030204" pitchFamily="34" charset="0"/>
                <a:ea typeface="Calibri" panose="020F0502020204030204" pitchFamily="34" charset="0"/>
                <a:cs typeface="Calibri" panose="020F0502020204030204" pitchFamily="34" charset="0"/>
              </a:rPr>
              <a:t>Comment</a:t>
            </a:r>
            <a:r>
              <a:rPr lang="tr-TR" sz="2800" b="1" dirty="0">
                <a:latin typeface="Calibri" panose="020F0502020204030204" pitchFamily="34" charset="0"/>
                <a:ea typeface="Calibri" panose="020F0502020204030204" pitchFamily="34" charset="0"/>
                <a:cs typeface="Calibri" panose="020F0502020204030204" pitchFamily="34" charset="0"/>
              </a:rPr>
              <a:t>-</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Metin kutusu 6">
            <a:extLst>
              <a:ext uri="{FF2B5EF4-FFF2-40B4-BE49-F238E27FC236}">
                <a16:creationId xmlns:a16="http://schemas.microsoft.com/office/drawing/2014/main" id="{A8F33F34-0625-3D41-B7FB-216086A243E7}"/>
              </a:ext>
            </a:extLst>
          </p:cNvPr>
          <p:cNvSpPr txBox="1"/>
          <p:nvPr/>
        </p:nvSpPr>
        <p:spPr>
          <a:xfrm>
            <a:off x="170180" y="1266724"/>
            <a:ext cx="11851640" cy="4524315"/>
          </a:xfrm>
          <a:prstGeom prst="rect">
            <a:avLst/>
          </a:prstGeom>
          <a:noFill/>
        </p:spPr>
        <p:txBody>
          <a:bodyPr wrap="square">
            <a:spAutoFit/>
          </a:bodyPr>
          <a:lstStyle/>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Based on these scores, it can be observed that the SVM algorithm performs poorly. In all three cases, the accuracy, precision, recall, and F1 scores are the same and have a low value. This indicates that the model has low performance in the classification task and its predictions are generally inaccurate.</a:t>
            </a: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Preprocessing the data using standard deviations did not make any difference in improving the results. In this case, standardizing the dataset did not effectively enhance the performance of the SVM algorithm.</a:t>
            </a: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However, when PCA is used, there is an improvement in the model's performance. The accuracy, precision, recall, and F1 scores are slightly higher. This indicates that PCA, by transforming the dataset into a lower-dimensional space, helps the SVM model perform better.</a:t>
            </a: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conclusion, to enhance the performance of the SVM model, dimensionality reduction techniques like PCA can be employed. However, it is important to select the optimal number of components and make adjustments based on the characteristics of the dataset for effective implementation of PCA. Additionally, considering steps such as hyperparameter tuning, data preprocessing methods, and experimenting with different kernel functions can also improve the performance of SVM.</a:t>
            </a:r>
          </a:p>
        </p:txBody>
      </p:sp>
    </p:spTree>
    <p:extLst>
      <p:ext uri="{BB962C8B-B14F-4D97-AF65-F5344CB8AC3E}">
        <p14:creationId xmlns:p14="http://schemas.microsoft.com/office/powerpoint/2010/main" val="33145246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Düz Bağlayıcı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Metin kutusu 2">
            <a:extLst>
              <a:ext uri="{FF2B5EF4-FFF2-40B4-BE49-F238E27FC236}">
                <a16:creationId xmlns:a16="http://schemas.microsoft.com/office/drawing/2014/main" id="{D37EC5AE-B0B3-3C4A-F6BE-D5DC1D8B414A}"/>
              </a:ext>
            </a:extLst>
          </p:cNvPr>
          <p:cNvSpPr txBox="1"/>
          <p:nvPr/>
        </p:nvSpPr>
        <p:spPr>
          <a:xfrm>
            <a:off x="170180" y="445961"/>
            <a:ext cx="6070600" cy="523220"/>
          </a:xfrm>
          <a:prstGeom prst="rect">
            <a:avLst/>
          </a:prstGeom>
          <a:noFill/>
        </p:spPr>
        <p:txBody>
          <a:bodyPr wrap="square">
            <a:spAutoFit/>
          </a:bodyPr>
          <a:lstStyle/>
          <a:p>
            <a:r>
              <a:rPr lang="en-US" sz="2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Clustering </a:t>
            </a:r>
            <a:r>
              <a:rPr lang="en-US" sz="2800" b="1" dirty="0">
                <a:latin typeface="Calibri" panose="020F0502020204030204" pitchFamily="34" charset="0"/>
                <a:ea typeface="Calibri" panose="020F0502020204030204" pitchFamily="34" charset="0"/>
                <a:cs typeface="Calibri" panose="020F0502020204030204" pitchFamily="34" charset="0"/>
              </a:rPr>
              <a:t>Description</a:t>
            </a:r>
            <a:r>
              <a:rPr lang="tr-TR" sz="2800" b="1" dirty="0">
                <a:latin typeface="Calibri" panose="020F0502020204030204" pitchFamily="34" charset="0"/>
                <a:ea typeface="Calibri" panose="020F0502020204030204" pitchFamily="34" charset="0"/>
                <a:cs typeface="Calibri" panose="020F0502020204030204" pitchFamily="34" charset="0"/>
              </a:rPr>
              <a:t>:</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Metin kutusu 6">
            <a:extLst>
              <a:ext uri="{FF2B5EF4-FFF2-40B4-BE49-F238E27FC236}">
                <a16:creationId xmlns:a16="http://schemas.microsoft.com/office/drawing/2014/main" id="{A8F33F34-0625-3D41-B7FB-216086A243E7}"/>
              </a:ext>
            </a:extLst>
          </p:cNvPr>
          <p:cNvSpPr txBox="1"/>
          <p:nvPr/>
        </p:nvSpPr>
        <p:spPr>
          <a:xfrm>
            <a:off x="170180" y="1305341"/>
            <a:ext cx="11851640" cy="4801314"/>
          </a:xfrm>
          <a:prstGeom prst="rect">
            <a:avLst/>
          </a:prstGeom>
          <a:noFill/>
        </p:spPr>
        <p:txBody>
          <a:bodyPr wrap="square">
            <a:spAutoFit/>
          </a:bodyPr>
          <a:lstStyle/>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Clustering is a machine learning method used to group data according to certain characteristics. Clustering algorithms try to group data into clusters based on the similarity measure in the data set.</a:t>
            </a: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Clustering algorithms are based on different approaches and mathematical principles. Some popular clustering algorithms include:</a:t>
            </a: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K-Means: It is an iterative algorithm that assigns data points to K number of clusters/centroids. In each iteration, data points are assigned to the clusters that are closest to their centroids, and the centroids are recalculated.</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Hierarchical Clustering: It groups data points into a hierarchical tree-like structure. This algorithm can work in two approaches: agglomerative (bottom-up) or divisive (top-down). In the agglomerative approach, each data point starts as a separate cluster, and similar clusters are merged together to form a hierarchical tree. In the divisive approach, all data points start in a single cluster, and the tree structure is built by dividing the clusters.</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DBSCAN (Density-Based Spatial Clustering of Applications with Noise): It is a density-based clustering algorithm. This algorithm identifies dense regions and sparse regions of data points to perform clustering. Data points are assigned to clusters based on a density threshold and neighborhood relationship.</a:t>
            </a:r>
          </a:p>
        </p:txBody>
      </p:sp>
    </p:spTree>
    <p:extLst>
      <p:ext uri="{BB962C8B-B14F-4D97-AF65-F5344CB8AC3E}">
        <p14:creationId xmlns:p14="http://schemas.microsoft.com/office/powerpoint/2010/main" val="16618644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8" y="177567"/>
            <a:ext cx="1988442" cy="523220"/>
          </a:xfrm>
          <a:prstGeom prst="rect">
            <a:avLst/>
          </a:prstGeom>
          <a:noFill/>
        </p:spPr>
        <p:txBody>
          <a:bodyPr wrap="square">
            <a:spAutoFit/>
          </a:bodyPr>
          <a:lstStyle/>
          <a:p>
            <a:pPr algn="l"/>
            <a:r>
              <a:rPr lang="tr-TR" sz="2800" b="1" i="0" dirty="0">
                <a:solidFill>
                  <a:srgbClr val="2FE845"/>
                </a:solidFill>
                <a:effectLst/>
                <a:latin typeface="Calibri" panose="020F0502020204030204" pitchFamily="34" charset="0"/>
                <a:ea typeface="Calibri" panose="020F0502020204030204" pitchFamily="34" charset="0"/>
                <a:cs typeface="Calibri" panose="020F0502020204030204" pitchFamily="34" charset="0"/>
              </a:rPr>
              <a:t>Clustering</a:t>
            </a:r>
          </a:p>
        </p:txBody>
      </p:sp>
      <p:sp>
        <p:nvSpPr>
          <p:cNvPr id="12" name="Metin kutusu 11">
            <a:extLst>
              <a:ext uri="{FF2B5EF4-FFF2-40B4-BE49-F238E27FC236}">
                <a16:creationId xmlns:a16="http://schemas.microsoft.com/office/drawing/2014/main" id="{57224673-4334-29B8-B649-68BB61903042}"/>
              </a:ext>
            </a:extLst>
          </p:cNvPr>
          <p:cNvSpPr txBox="1"/>
          <p:nvPr/>
        </p:nvSpPr>
        <p:spPr>
          <a:xfrm>
            <a:off x="275917" y="884744"/>
            <a:ext cx="11771546"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Separating the data set into dependent and independent variables</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3" name="Resim 2">
            <a:extLst>
              <a:ext uri="{FF2B5EF4-FFF2-40B4-BE49-F238E27FC236}">
                <a16:creationId xmlns:a16="http://schemas.microsoft.com/office/drawing/2014/main" id="{5E8CF60B-CE99-7D80-CD1C-5525A3150478}"/>
              </a:ext>
            </a:extLst>
          </p:cNvPr>
          <p:cNvPicPr>
            <a:picLocks noChangeAspect="1"/>
          </p:cNvPicPr>
          <p:nvPr/>
        </p:nvPicPr>
        <p:blipFill>
          <a:blip r:embed="rId3"/>
          <a:stretch>
            <a:fillRect/>
          </a:stretch>
        </p:blipFill>
        <p:spPr>
          <a:xfrm>
            <a:off x="275916" y="1278337"/>
            <a:ext cx="10686610" cy="550856"/>
          </a:xfrm>
          <a:prstGeom prst="rect">
            <a:avLst/>
          </a:prstGeom>
        </p:spPr>
      </p:pic>
      <p:sp>
        <p:nvSpPr>
          <p:cNvPr id="8" name="Metin kutusu 7">
            <a:extLst>
              <a:ext uri="{FF2B5EF4-FFF2-40B4-BE49-F238E27FC236}">
                <a16:creationId xmlns:a16="http://schemas.microsoft.com/office/drawing/2014/main" id="{E55FCF42-3A41-80D8-FAC7-60B5DB8254E3}"/>
              </a:ext>
            </a:extLst>
          </p:cNvPr>
          <p:cNvSpPr txBox="1"/>
          <p:nvPr/>
        </p:nvSpPr>
        <p:spPr>
          <a:xfrm>
            <a:off x="275917" y="1938201"/>
            <a:ext cx="10686609" cy="1200329"/>
          </a:xfrm>
          <a:prstGeom prst="rect">
            <a:avLst/>
          </a:prstGeom>
          <a:noFill/>
        </p:spPr>
        <p:txBody>
          <a:bodyPr wrap="square">
            <a:spAutoFit/>
          </a:bodyPr>
          <a:lstStyle/>
          <a:p>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Elbow method: In this method, the total inertia value decreases as the number of clusters increases. The Elbow method tries to find the "elbow" where the rate of decline of the inertia value slows down to determine the number of clusters. We can determine the optimal number of clusters by calculating and graphing the inertia values for different cluster numbers using the Elbow method</a:t>
            </a: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14" name="Resim 13">
            <a:extLst>
              <a:ext uri="{FF2B5EF4-FFF2-40B4-BE49-F238E27FC236}">
                <a16:creationId xmlns:a16="http://schemas.microsoft.com/office/drawing/2014/main" id="{F587F528-D905-63A7-2D04-22146C725506}"/>
              </a:ext>
            </a:extLst>
          </p:cNvPr>
          <p:cNvPicPr>
            <a:picLocks noChangeAspect="1"/>
          </p:cNvPicPr>
          <p:nvPr/>
        </p:nvPicPr>
        <p:blipFill>
          <a:blip r:embed="rId4"/>
          <a:stretch>
            <a:fillRect/>
          </a:stretch>
        </p:blipFill>
        <p:spPr>
          <a:xfrm>
            <a:off x="275916" y="3189330"/>
            <a:ext cx="10686608" cy="2723842"/>
          </a:xfrm>
          <a:prstGeom prst="rect">
            <a:avLst/>
          </a:prstGeom>
        </p:spPr>
      </p:pic>
      <p:pic>
        <p:nvPicPr>
          <p:cNvPr id="18" name="Resim 17">
            <a:extLst>
              <a:ext uri="{FF2B5EF4-FFF2-40B4-BE49-F238E27FC236}">
                <a16:creationId xmlns:a16="http://schemas.microsoft.com/office/drawing/2014/main" id="{0F05D543-F8AD-0DCA-2478-DE56C02141CC}"/>
              </a:ext>
            </a:extLst>
          </p:cNvPr>
          <p:cNvPicPr>
            <a:picLocks noChangeAspect="1"/>
          </p:cNvPicPr>
          <p:nvPr/>
        </p:nvPicPr>
        <p:blipFill>
          <a:blip r:embed="rId5"/>
          <a:stretch>
            <a:fillRect/>
          </a:stretch>
        </p:blipFill>
        <p:spPr>
          <a:xfrm>
            <a:off x="8466705" y="3189330"/>
            <a:ext cx="3449378" cy="2723842"/>
          </a:xfrm>
          <a:prstGeom prst="rect">
            <a:avLst/>
          </a:prstGeom>
        </p:spPr>
      </p:pic>
    </p:spTree>
    <p:extLst>
      <p:ext uri="{BB962C8B-B14F-4D97-AF65-F5344CB8AC3E}">
        <p14:creationId xmlns:p14="http://schemas.microsoft.com/office/powerpoint/2010/main" val="3060865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8" y="177567"/>
            <a:ext cx="3293260" cy="523220"/>
          </a:xfrm>
          <a:prstGeom prst="rect">
            <a:avLst/>
          </a:prstGeom>
          <a:noFill/>
        </p:spPr>
        <p:txBody>
          <a:bodyPr wrap="square">
            <a:spAutoFit/>
          </a:bodyPr>
          <a:lstStyle/>
          <a:p>
            <a:pPr algn="l"/>
            <a:r>
              <a:rPr lang="tr-TR" sz="2800" b="1" i="0" dirty="0">
                <a:solidFill>
                  <a:srgbClr val="2FE845"/>
                </a:solidFill>
                <a:effectLst/>
                <a:latin typeface="Calibri" panose="020F0502020204030204" pitchFamily="34" charset="0"/>
                <a:ea typeface="Calibri" panose="020F0502020204030204" pitchFamily="34" charset="0"/>
                <a:cs typeface="Calibri" panose="020F0502020204030204" pitchFamily="34" charset="0"/>
              </a:rPr>
              <a:t>Clustering </a:t>
            </a:r>
            <a:r>
              <a:rPr lang="en-US" sz="2800" b="1" i="0" dirty="0">
                <a:solidFill>
                  <a:srgbClr val="2FE845"/>
                </a:solidFill>
                <a:effectLst/>
                <a:latin typeface="Calibri" panose="020F0502020204030204" pitchFamily="34" charset="0"/>
                <a:ea typeface="Calibri" panose="020F0502020204030204" pitchFamily="34" charset="0"/>
                <a:cs typeface="Calibri" panose="020F0502020204030204" pitchFamily="34" charset="0"/>
              </a:rPr>
              <a:t>Cont’d</a:t>
            </a:r>
          </a:p>
        </p:txBody>
      </p:sp>
      <p:pic>
        <p:nvPicPr>
          <p:cNvPr id="4" name="Resim 3">
            <a:extLst>
              <a:ext uri="{FF2B5EF4-FFF2-40B4-BE49-F238E27FC236}">
                <a16:creationId xmlns:a16="http://schemas.microsoft.com/office/drawing/2014/main" id="{5A151F85-D30B-7A55-8CF4-A72D9778E85C}"/>
              </a:ext>
            </a:extLst>
          </p:cNvPr>
          <p:cNvPicPr>
            <a:picLocks noChangeAspect="1"/>
          </p:cNvPicPr>
          <p:nvPr/>
        </p:nvPicPr>
        <p:blipFill>
          <a:blip r:embed="rId3"/>
          <a:stretch>
            <a:fillRect/>
          </a:stretch>
        </p:blipFill>
        <p:spPr>
          <a:xfrm>
            <a:off x="306972" y="1409467"/>
            <a:ext cx="11107616" cy="3293839"/>
          </a:xfrm>
          <a:prstGeom prst="rect">
            <a:avLst/>
          </a:prstGeom>
        </p:spPr>
      </p:pic>
      <p:sp>
        <p:nvSpPr>
          <p:cNvPr id="7" name="Metin kutusu 6">
            <a:extLst>
              <a:ext uri="{FF2B5EF4-FFF2-40B4-BE49-F238E27FC236}">
                <a16:creationId xmlns:a16="http://schemas.microsoft.com/office/drawing/2014/main" id="{CCBAAD7A-DF71-1BC7-105A-0CEC2CF6AD34}"/>
              </a:ext>
            </a:extLst>
          </p:cNvPr>
          <p:cNvSpPr txBox="1"/>
          <p:nvPr/>
        </p:nvSpPr>
        <p:spPr>
          <a:xfrm>
            <a:off x="306972" y="966039"/>
            <a:ext cx="6097712"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Analyze the resulting cluster tags</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5243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Düz Bağlayıcı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Metin kutusu 2">
            <a:extLst>
              <a:ext uri="{FF2B5EF4-FFF2-40B4-BE49-F238E27FC236}">
                <a16:creationId xmlns:a16="http://schemas.microsoft.com/office/drawing/2014/main" id="{D37EC5AE-B0B3-3C4A-F6BE-D5DC1D8B414A}"/>
              </a:ext>
            </a:extLst>
          </p:cNvPr>
          <p:cNvSpPr txBox="1"/>
          <p:nvPr/>
        </p:nvSpPr>
        <p:spPr>
          <a:xfrm>
            <a:off x="170180" y="445961"/>
            <a:ext cx="6070600" cy="523220"/>
          </a:xfrm>
          <a:prstGeom prst="rect">
            <a:avLst/>
          </a:prstGeom>
          <a:noFill/>
        </p:spPr>
        <p:txBody>
          <a:bodyPr wrap="square">
            <a:spAutoFit/>
          </a:bodyPr>
          <a:lstStyle/>
          <a:p>
            <a:r>
              <a:rPr lang="en-US" sz="2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Logistic Regression </a:t>
            </a:r>
            <a:r>
              <a:rPr lang="en-US" sz="2800" b="1" dirty="0">
                <a:latin typeface="Calibri" panose="020F0502020204030204" pitchFamily="34" charset="0"/>
                <a:ea typeface="Calibri" panose="020F0502020204030204" pitchFamily="34" charset="0"/>
                <a:cs typeface="Calibri" panose="020F0502020204030204" pitchFamily="34" charset="0"/>
              </a:rPr>
              <a:t>Description</a:t>
            </a:r>
            <a:r>
              <a:rPr lang="tr-TR" sz="2800" b="1" dirty="0">
                <a:latin typeface="Calibri" panose="020F0502020204030204" pitchFamily="34" charset="0"/>
                <a:ea typeface="Calibri" panose="020F0502020204030204" pitchFamily="34" charset="0"/>
                <a:cs typeface="Calibri" panose="020F0502020204030204" pitchFamily="34" charset="0"/>
              </a:rPr>
              <a:t>:</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Metin kutusu 6">
            <a:extLst>
              <a:ext uri="{FF2B5EF4-FFF2-40B4-BE49-F238E27FC236}">
                <a16:creationId xmlns:a16="http://schemas.microsoft.com/office/drawing/2014/main" id="{A8F33F34-0625-3D41-B7FB-216086A243E7}"/>
              </a:ext>
            </a:extLst>
          </p:cNvPr>
          <p:cNvSpPr txBox="1"/>
          <p:nvPr/>
        </p:nvSpPr>
        <p:spPr>
          <a:xfrm>
            <a:off x="170180" y="1305341"/>
            <a:ext cx="11851640" cy="4801314"/>
          </a:xfrm>
          <a:prstGeom prst="rect">
            <a:avLst/>
          </a:prstGeom>
          <a:noFill/>
        </p:spPr>
        <p:txBody>
          <a:bodyPr wrap="square">
            <a:spAutoFit/>
          </a:bodyPr>
          <a:lstStyle/>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Logistic Regression is a popular supervised learning algorithm used for binary classification problems. It models the relationship between a set of independent variables (features) and a binary dependent variable (target) by estimating the probability of the target variable belonging to a particular class.</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algorithm uses a logistic function (also known as the sigmoid function) to model the relationship between the input features and the probability of the target variable being in the positive class. The logistic function maps any real-valued number to a value between 0 and 1, representing the probability. The logistic regression model learns the coefficients (weights) of the input features to maximize the likelihood of the observed data.</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During training, the algorithm optimizes the coefficients using various optimization techniques such as gradient descent or Newton's method. The objective is to minimize a cost function, which measures the discrepancy between the predicted probabilities and the true class labels.</a:t>
            </a:r>
            <a:endPar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For visualization in logistic regression, one common approach is to plot the decision boundary. Since logistic regression is a linear classifier, the decision boundary is a straight line or a hyperplane in higher dimensions. By plotting the decision boundary along with the training data points, you can visually observe how the algorithm separates the classes.</a:t>
            </a: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74278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7" y="177567"/>
            <a:ext cx="3663129" cy="523220"/>
          </a:xfrm>
          <a:prstGeom prst="rect">
            <a:avLst/>
          </a:prstGeom>
          <a:noFill/>
        </p:spPr>
        <p:txBody>
          <a:bodyPr wrap="square">
            <a:spAutoFit/>
          </a:bodyPr>
          <a:lstStyle/>
          <a:p>
            <a:pPr algn="l"/>
            <a:r>
              <a:rPr lang="en-US" sz="2800" b="1" i="0" dirty="0">
                <a:solidFill>
                  <a:srgbClr val="FFC000"/>
                </a:solidFill>
                <a:effectLst/>
                <a:latin typeface="Calibri" panose="020F0502020204030204" pitchFamily="34" charset="0"/>
                <a:ea typeface="Calibri" panose="020F0502020204030204" pitchFamily="34" charset="0"/>
                <a:cs typeface="Calibri" panose="020F0502020204030204" pitchFamily="34" charset="0"/>
              </a:rPr>
              <a:t>Logistic Regression</a:t>
            </a:r>
          </a:p>
        </p:txBody>
      </p:sp>
      <p:sp>
        <p:nvSpPr>
          <p:cNvPr id="12" name="Metin kutusu 11">
            <a:extLst>
              <a:ext uri="{FF2B5EF4-FFF2-40B4-BE49-F238E27FC236}">
                <a16:creationId xmlns:a16="http://schemas.microsoft.com/office/drawing/2014/main" id="{57224673-4334-29B8-B649-68BB61903042}"/>
              </a:ext>
            </a:extLst>
          </p:cNvPr>
          <p:cNvSpPr txBox="1"/>
          <p:nvPr/>
        </p:nvSpPr>
        <p:spPr>
          <a:xfrm>
            <a:off x="210229" y="805283"/>
            <a:ext cx="11771546"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Separating the data set into dependent and independent variables</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FF10C5BF-E552-64EC-EAEB-22B8683A11DF}"/>
              </a:ext>
            </a:extLst>
          </p:cNvPr>
          <p:cNvPicPr>
            <a:picLocks noChangeAspect="1"/>
          </p:cNvPicPr>
          <p:nvPr/>
        </p:nvPicPr>
        <p:blipFill>
          <a:blip r:embed="rId3"/>
          <a:stretch>
            <a:fillRect/>
          </a:stretch>
        </p:blipFill>
        <p:spPr>
          <a:xfrm>
            <a:off x="374611" y="1174615"/>
            <a:ext cx="10752299" cy="605764"/>
          </a:xfrm>
          <a:prstGeom prst="rect">
            <a:avLst/>
          </a:prstGeom>
        </p:spPr>
      </p:pic>
      <p:sp>
        <p:nvSpPr>
          <p:cNvPr id="6" name="Metin kutusu 5">
            <a:extLst>
              <a:ext uri="{FF2B5EF4-FFF2-40B4-BE49-F238E27FC236}">
                <a16:creationId xmlns:a16="http://schemas.microsoft.com/office/drawing/2014/main" id="{C303721E-92B9-E164-00C9-769F125AD017}"/>
              </a:ext>
            </a:extLst>
          </p:cNvPr>
          <p:cNvSpPr txBox="1"/>
          <p:nvPr/>
        </p:nvSpPr>
        <p:spPr>
          <a:xfrm>
            <a:off x="210229" y="1882852"/>
            <a:ext cx="11771546"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Splitting the dataset into the Training set and Test set</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9" name="Resim 8">
            <a:extLst>
              <a:ext uri="{FF2B5EF4-FFF2-40B4-BE49-F238E27FC236}">
                <a16:creationId xmlns:a16="http://schemas.microsoft.com/office/drawing/2014/main" id="{B698C9A7-8C97-0AB6-7DB4-E1DFD693F0AB}"/>
              </a:ext>
            </a:extLst>
          </p:cNvPr>
          <p:cNvPicPr>
            <a:picLocks noChangeAspect="1"/>
          </p:cNvPicPr>
          <p:nvPr/>
        </p:nvPicPr>
        <p:blipFill>
          <a:blip r:embed="rId4"/>
          <a:stretch>
            <a:fillRect/>
          </a:stretch>
        </p:blipFill>
        <p:spPr>
          <a:xfrm>
            <a:off x="343787" y="2252184"/>
            <a:ext cx="10762574" cy="354365"/>
          </a:xfrm>
          <a:prstGeom prst="rect">
            <a:avLst/>
          </a:prstGeom>
        </p:spPr>
      </p:pic>
      <p:pic>
        <p:nvPicPr>
          <p:cNvPr id="21" name="Resim 20">
            <a:extLst>
              <a:ext uri="{FF2B5EF4-FFF2-40B4-BE49-F238E27FC236}">
                <a16:creationId xmlns:a16="http://schemas.microsoft.com/office/drawing/2014/main" id="{80A45F5F-16F2-E779-927B-CFF0508C5DAB}"/>
              </a:ext>
            </a:extLst>
          </p:cNvPr>
          <p:cNvPicPr>
            <a:picLocks noChangeAspect="1"/>
          </p:cNvPicPr>
          <p:nvPr/>
        </p:nvPicPr>
        <p:blipFill>
          <a:blip r:embed="rId5"/>
          <a:stretch>
            <a:fillRect/>
          </a:stretch>
        </p:blipFill>
        <p:spPr>
          <a:xfrm>
            <a:off x="251323" y="3089238"/>
            <a:ext cx="10855038" cy="509626"/>
          </a:xfrm>
          <a:prstGeom prst="rect">
            <a:avLst/>
          </a:prstGeom>
        </p:spPr>
      </p:pic>
      <p:sp>
        <p:nvSpPr>
          <p:cNvPr id="22" name="Metin kutusu 21">
            <a:extLst>
              <a:ext uri="{FF2B5EF4-FFF2-40B4-BE49-F238E27FC236}">
                <a16:creationId xmlns:a16="http://schemas.microsoft.com/office/drawing/2014/main" id="{5D36AA41-9BBC-6E72-F13C-74EC0DC176E4}"/>
              </a:ext>
            </a:extLst>
          </p:cNvPr>
          <p:cNvSpPr txBox="1"/>
          <p:nvPr/>
        </p:nvSpPr>
        <p:spPr>
          <a:xfrm>
            <a:off x="210227" y="2719906"/>
            <a:ext cx="11771546"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Build and train the Logistic Regression model</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24" name="Resim 23">
            <a:extLst>
              <a:ext uri="{FF2B5EF4-FFF2-40B4-BE49-F238E27FC236}">
                <a16:creationId xmlns:a16="http://schemas.microsoft.com/office/drawing/2014/main" id="{DD2CA0FE-C42F-7AAB-EAD1-03C00E57804A}"/>
              </a:ext>
            </a:extLst>
          </p:cNvPr>
          <p:cNvPicPr>
            <a:picLocks noChangeAspect="1"/>
          </p:cNvPicPr>
          <p:nvPr/>
        </p:nvPicPr>
        <p:blipFill>
          <a:blip r:embed="rId6"/>
          <a:stretch>
            <a:fillRect/>
          </a:stretch>
        </p:blipFill>
        <p:spPr>
          <a:xfrm>
            <a:off x="179404" y="4072133"/>
            <a:ext cx="10926957" cy="409249"/>
          </a:xfrm>
          <a:prstGeom prst="rect">
            <a:avLst/>
          </a:prstGeom>
        </p:spPr>
      </p:pic>
      <p:sp>
        <p:nvSpPr>
          <p:cNvPr id="25" name="Metin kutusu 24">
            <a:extLst>
              <a:ext uri="{FF2B5EF4-FFF2-40B4-BE49-F238E27FC236}">
                <a16:creationId xmlns:a16="http://schemas.microsoft.com/office/drawing/2014/main" id="{7F0A6AC6-5B00-36C4-53F8-4BB7C19A9052}"/>
              </a:ext>
            </a:extLst>
          </p:cNvPr>
          <p:cNvSpPr txBox="1"/>
          <p:nvPr/>
        </p:nvSpPr>
        <p:spPr>
          <a:xfrm>
            <a:off x="210227" y="3702801"/>
            <a:ext cx="11771546"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Making predictions on test data</a:t>
            </a:r>
          </a:p>
        </p:txBody>
      </p:sp>
      <p:sp>
        <p:nvSpPr>
          <p:cNvPr id="2" name="Metin kutusu 1">
            <a:extLst>
              <a:ext uri="{FF2B5EF4-FFF2-40B4-BE49-F238E27FC236}">
                <a16:creationId xmlns:a16="http://schemas.microsoft.com/office/drawing/2014/main" id="{48712C3F-5C6A-00D7-6327-54CD60C6C8BD}"/>
              </a:ext>
            </a:extLst>
          </p:cNvPr>
          <p:cNvSpPr txBox="1"/>
          <p:nvPr/>
        </p:nvSpPr>
        <p:spPr>
          <a:xfrm>
            <a:off x="179404" y="4580765"/>
            <a:ext cx="11771546"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Calculating performance metrics</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3" name="Resim 2">
            <a:extLst>
              <a:ext uri="{FF2B5EF4-FFF2-40B4-BE49-F238E27FC236}">
                <a16:creationId xmlns:a16="http://schemas.microsoft.com/office/drawing/2014/main" id="{F9CE46AB-2AFE-E5B6-22F4-40DBA2FF3612}"/>
              </a:ext>
            </a:extLst>
          </p:cNvPr>
          <p:cNvPicPr>
            <a:picLocks noChangeAspect="1"/>
          </p:cNvPicPr>
          <p:nvPr/>
        </p:nvPicPr>
        <p:blipFill rotWithShape="1">
          <a:blip r:embed="rId7"/>
          <a:srcRect b="65769"/>
          <a:stretch/>
        </p:blipFill>
        <p:spPr>
          <a:xfrm>
            <a:off x="179404" y="4950097"/>
            <a:ext cx="10926957" cy="878672"/>
          </a:xfrm>
          <a:prstGeom prst="rect">
            <a:avLst/>
          </a:prstGeom>
        </p:spPr>
      </p:pic>
    </p:spTree>
    <p:extLst>
      <p:ext uri="{BB962C8B-B14F-4D97-AF65-F5344CB8AC3E}">
        <p14:creationId xmlns:p14="http://schemas.microsoft.com/office/powerpoint/2010/main" val="781295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E50C7DCF-B56B-AB85-086E-08D69A01DFA0}"/>
              </a:ext>
            </a:extLst>
          </p:cNvPr>
          <p:cNvSpPr txBox="1"/>
          <p:nvPr/>
        </p:nvSpPr>
        <p:spPr>
          <a:xfrm>
            <a:off x="528727" y="350148"/>
            <a:ext cx="11134545" cy="369332"/>
          </a:xfrm>
          <a:prstGeom prst="rect">
            <a:avLst/>
          </a:prstGeom>
          <a:noFill/>
        </p:spPr>
        <p:txBody>
          <a:bodyPr wrap="square">
            <a:spAutoFit/>
          </a:bodyPr>
          <a:lstStyle/>
          <a:p>
            <a:r>
              <a:rPr lang="tr-TR" b="1" dirty="0">
                <a:latin typeface="Calibri" panose="020F0502020204030204" pitchFamily="34" charset="0"/>
                <a:ea typeface="Calibri" panose="020F0502020204030204" pitchFamily="34" charset="0"/>
                <a:cs typeface="Calibri" panose="020F0502020204030204" pitchFamily="34" charset="0"/>
              </a:rPr>
              <a:t>-</a:t>
            </a:r>
            <a:r>
              <a:rPr lang="en-US" b="1" dirty="0">
                <a:latin typeface="Calibri" panose="020F0502020204030204" pitchFamily="34" charset="0"/>
                <a:ea typeface="Calibri" panose="020F0502020204030204" pitchFamily="34" charset="0"/>
                <a:cs typeface="Calibri" panose="020F0502020204030204" pitchFamily="34" charset="0"/>
              </a:rPr>
              <a:t>Definitions of columns in the database</a:t>
            </a:r>
            <a:r>
              <a:rPr lang="tr-TR" b="1" dirty="0">
                <a:latin typeface="Calibri" panose="020F0502020204030204" pitchFamily="34" charset="0"/>
                <a:ea typeface="Calibri" panose="020F0502020204030204" pitchFamily="34" charset="0"/>
                <a:cs typeface="Calibri" panose="020F0502020204030204" pitchFamily="34" charset="0"/>
              </a:rPr>
              <a:t>.</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5" name="Metin kutusu 4">
            <a:extLst>
              <a:ext uri="{FF2B5EF4-FFF2-40B4-BE49-F238E27FC236}">
                <a16:creationId xmlns:a16="http://schemas.microsoft.com/office/drawing/2014/main" id="{D11C3474-0349-D837-6892-EC36CF3EB4A5}"/>
              </a:ext>
            </a:extLst>
          </p:cNvPr>
          <p:cNvSpPr txBox="1"/>
          <p:nvPr/>
        </p:nvSpPr>
        <p:spPr>
          <a:xfrm>
            <a:off x="528727" y="751344"/>
            <a:ext cx="11134545" cy="5355312"/>
          </a:xfrm>
          <a:prstGeom prst="rect">
            <a:avLst/>
          </a:prstGeom>
          <a:noFill/>
        </p:spPr>
        <p:txBody>
          <a:bodyPr wrap="square">
            <a:spAutoFit/>
          </a:bodyPr>
          <a:lstStyle/>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COMPACTNESS: Compactness measure of the object.</a:t>
            </a: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CIRCULARITY: Circularity measure of the object.</a:t>
            </a: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DISTANCE CIRCULARITY: Distance circularity measure of the object.</a:t>
            </a: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RADIUS RATIO: Radius ratio of the object.</a:t>
            </a: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PR AXIS ASPECT RATIO: Aspect ratio of the object's PR axis.</a:t>
            </a: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MAX LENGTH ASPECT RATIO: Aspect ratio of the object's maximum length.</a:t>
            </a: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SCATTER RATIO: Scatter ratio of the object.</a:t>
            </a: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ELONGATEDNESS: </a:t>
            </a:r>
            <a:r>
              <a:rPr lang="en-US"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Elongatedness</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measure of the object.</a:t>
            </a: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PR AXIS RECTANGULAR: Rectangular aspect ratio of the object's PR axis.</a:t>
            </a: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LENGTH RECTANGULAR: Rectangular aspect ratio of the object's length.</a:t>
            </a: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MAJOR VARIANCE: Major variance of the object.</a:t>
            </a: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MINOR VARIANCE: Minor variance of the object.</a:t>
            </a: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GYRATION RADIUS: Gyration radius of the object.</a:t>
            </a: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MAJOR SKEWNESS: Major skewness of the object.</a:t>
            </a: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MINOR SKEWNESS: Minor skewness of the object.</a:t>
            </a: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MINOR KURTOSIS: Minor kurtosis of the object.</a:t>
            </a: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MAJOR KURTOSIS: Major kurtosis of the object.</a:t>
            </a:r>
          </a:p>
          <a:p>
            <a:pPr algn="l">
              <a:buFont typeface="+mj-lt"/>
              <a:buAutoNum type="arabicPeriod"/>
            </a:pPr>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HOLLOWS RATIO: Hollows ratio of the object.</a:t>
            </a:r>
          </a:p>
          <a:p>
            <a:pPr algn="l">
              <a:buFont typeface="+mj-lt"/>
              <a:buAutoNum type="arabicPeriod"/>
            </a:pPr>
            <a:r>
              <a:rPr lang="tr-TR" dirty="0">
                <a:solidFill>
                  <a:srgbClr val="000000"/>
                </a:solidFill>
                <a:latin typeface="Calibri" panose="020F0502020204030204" pitchFamily="34" charset="0"/>
                <a:ea typeface="Calibri" panose="020F0502020204030204" pitchFamily="34" charset="0"/>
                <a:cs typeface="Calibri" panose="020F0502020204030204" pitchFamily="34" charset="0"/>
              </a:rPr>
              <a:t> t</a:t>
            </a:r>
            <a:r>
              <a:rPr lang="en-US"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arget</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Target variable.</a:t>
            </a:r>
          </a:p>
        </p:txBody>
      </p:sp>
    </p:spTree>
    <p:extLst>
      <p:ext uri="{BB962C8B-B14F-4D97-AF65-F5344CB8AC3E}">
        <p14:creationId xmlns:p14="http://schemas.microsoft.com/office/powerpoint/2010/main" val="39498121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7" y="177567"/>
            <a:ext cx="5019319" cy="523220"/>
          </a:xfrm>
          <a:prstGeom prst="rect">
            <a:avLst/>
          </a:prstGeom>
          <a:noFill/>
        </p:spPr>
        <p:txBody>
          <a:bodyPr wrap="square">
            <a:spAutoFit/>
          </a:bodyPr>
          <a:lstStyle/>
          <a:p>
            <a:pPr algn="l"/>
            <a:r>
              <a:rPr lang="en-US" sz="2800" b="1" i="0" dirty="0">
                <a:solidFill>
                  <a:srgbClr val="FFC000"/>
                </a:solidFill>
                <a:effectLst/>
                <a:latin typeface="Calibri" panose="020F0502020204030204" pitchFamily="34" charset="0"/>
                <a:ea typeface="Calibri" panose="020F0502020204030204" pitchFamily="34" charset="0"/>
                <a:cs typeface="Calibri" panose="020F0502020204030204" pitchFamily="34" charset="0"/>
              </a:rPr>
              <a:t>Logistic Regression</a:t>
            </a:r>
            <a:r>
              <a:rPr lang="tr-TR" sz="2800" b="1" i="0" dirty="0">
                <a:solidFill>
                  <a:srgbClr val="FFC000"/>
                </a:solidFill>
                <a:effectLst/>
                <a:latin typeface="Calibri" panose="020F0502020204030204" pitchFamily="34" charset="0"/>
                <a:ea typeface="Calibri" panose="020F0502020204030204" pitchFamily="34" charset="0"/>
                <a:cs typeface="Calibri" panose="020F0502020204030204" pitchFamily="34" charset="0"/>
              </a:rPr>
              <a:t> </a:t>
            </a:r>
            <a:r>
              <a:rPr lang="en-US" sz="2800" b="1" i="0" dirty="0">
                <a:solidFill>
                  <a:srgbClr val="FFC000"/>
                </a:solidFill>
                <a:effectLst/>
                <a:latin typeface="Calibri" panose="020F0502020204030204" pitchFamily="34" charset="0"/>
                <a:ea typeface="Calibri" panose="020F0502020204030204" pitchFamily="34" charset="0"/>
                <a:cs typeface="Calibri" panose="020F0502020204030204" pitchFamily="34" charset="0"/>
              </a:rPr>
              <a:t>Cont’d</a:t>
            </a:r>
          </a:p>
        </p:txBody>
      </p:sp>
      <p:pic>
        <p:nvPicPr>
          <p:cNvPr id="4" name="Resim 3">
            <a:extLst>
              <a:ext uri="{FF2B5EF4-FFF2-40B4-BE49-F238E27FC236}">
                <a16:creationId xmlns:a16="http://schemas.microsoft.com/office/drawing/2014/main" id="{975BB7C3-C9E2-3E9E-F8AB-98F35B228ABC}"/>
              </a:ext>
            </a:extLst>
          </p:cNvPr>
          <p:cNvPicPr>
            <a:picLocks noChangeAspect="1"/>
          </p:cNvPicPr>
          <p:nvPr/>
        </p:nvPicPr>
        <p:blipFill>
          <a:blip r:embed="rId3"/>
          <a:stretch>
            <a:fillRect/>
          </a:stretch>
        </p:blipFill>
        <p:spPr>
          <a:xfrm>
            <a:off x="210227" y="700787"/>
            <a:ext cx="9609653" cy="1554615"/>
          </a:xfrm>
          <a:prstGeom prst="rect">
            <a:avLst/>
          </a:prstGeom>
        </p:spPr>
      </p:pic>
      <p:pic>
        <p:nvPicPr>
          <p:cNvPr id="7" name="Resim 6">
            <a:extLst>
              <a:ext uri="{FF2B5EF4-FFF2-40B4-BE49-F238E27FC236}">
                <a16:creationId xmlns:a16="http://schemas.microsoft.com/office/drawing/2014/main" id="{E6B0AB6A-FCC9-4F4D-B32C-AFD37E283B58}"/>
              </a:ext>
            </a:extLst>
          </p:cNvPr>
          <p:cNvPicPr>
            <a:picLocks noChangeAspect="1"/>
          </p:cNvPicPr>
          <p:nvPr/>
        </p:nvPicPr>
        <p:blipFill>
          <a:blip r:embed="rId4"/>
          <a:stretch>
            <a:fillRect/>
          </a:stretch>
        </p:blipFill>
        <p:spPr>
          <a:xfrm>
            <a:off x="248331" y="2945430"/>
            <a:ext cx="9571549" cy="3612193"/>
          </a:xfrm>
          <a:prstGeom prst="rect">
            <a:avLst/>
          </a:prstGeom>
        </p:spPr>
      </p:pic>
      <p:sp>
        <p:nvSpPr>
          <p:cNvPr id="9" name="Metin kutusu 8">
            <a:extLst>
              <a:ext uri="{FF2B5EF4-FFF2-40B4-BE49-F238E27FC236}">
                <a16:creationId xmlns:a16="http://schemas.microsoft.com/office/drawing/2014/main" id="{75998326-DDC7-293C-C495-AF008D133F11}"/>
              </a:ext>
            </a:extLst>
          </p:cNvPr>
          <p:cNvSpPr txBox="1"/>
          <p:nvPr/>
        </p:nvSpPr>
        <p:spPr>
          <a:xfrm>
            <a:off x="210227" y="2265562"/>
            <a:ext cx="6096000" cy="369332"/>
          </a:xfrm>
          <a:prstGeom prst="rect">
            <a:avLst/>
          </a:prstGeom>
          <a:noFill/>
        </p:spPr>
        <p:txBody>
          <a:bodyPr wrap="square">
            <a:spAutoFit/>
          </a:bodyPr>
          <a:lstStyle/>
          <a:p>
            <a:pPr marL="0" algn="l" rtl="0" eaLnBrk="1" latinLnBrk="0" hangingPunct="1">
              <a:spcBef>
                <a:spcPts val="0"/>
              </a:spcBef>
              <a:spcAft>
                <a:spcPts val="0"/>
              </a:spcAft>
            </a:pPr>
            <a:r>
              <a:rPr lang="en-US" sz="1800" b="1" kern="1200" dirty="0">
                <a:solidFill>
                  <a:srgbClr val="FFC000"/>
                </a:solidFill>
                <a:effectLst/>
                <a:latin typeface="Calibri" panose="020F0502020204030204" pitchFamily="34" charset="0"/>
                <a:ea typeface="Calibri" panose="020F0502020204030204" pitchFamily="34" charset="0"/>
                <a:cs typeface="Calibri" panose="020F0502020204030204" pitchFamily="34" charset="0"/>
              </a:rPr>
              <a:t>What can be done to increase the </a:t>
            </a:r>
            <a:r>
              <a:rPr lang="en-US" sz="1800" b="1" i="0" dirty="0">
                <a:solidFill>
                  <a:srgbClr val="FFC000"/>
                </a:solidFill>
                <a:effectLst/>
                <a:latin typeface="Calibri" panose="020F0502020204030204" pitchFamily="34" charset="0"/>
                <a:ea typeface="Calibri" panose="020F0502020204030204" pitchFamily="34" charset="0"/>
                <a:cs typeface="Calibri" panose="020F0502020204030204" pitchFamily="34" charset="0"/>
              </a:rPr>
              <a:t>Logistic Regression</a:t>
            </a:r>
            <a:r>
              <a:rPr lang="tr-TR" sz="1800" b="1" i="0" kern="1200" dirty="0">
                <a:solidFill>
                  <a:srgbClr val="FFC000"/>
                </a:solidFill>
                <a:effectLst/>
                <a:latin typeface="Calibri" panose="020F0502020204030204" pitchFamily="34" charset="0"/>
                <a:ea typeface="Calibri" panose="020F0502020204030204" pitchFamily="34" charset="0"/>
                <a:cs typeface="Calibri" panose="020F0502020204030204" pitchFamily="34" charset="0"/>
              </a:rPr>
              <a:t> </a:t>
            </a:r>
            <a:r>
              <a:rPr lang="en-US" sz="1800" b="1" kern="1200" dirty="0">
                <a:solidFill>
                  <a:srgbClr val="FFC000"/>
                </a:solidFill>
                <a:effectLst/>
                <a:latin typeface="Calibri" panose="020F0502020204030204" pitchFamily="34" charset="0"/>
                <a:ea typeface="Calibri" panose="020F0502020204030204" pitchFamily="34" charset="0"/>
                <a:cs typeface="Calibri" panose="020F0502020204030204" pitchFamily="34" charset="0"/>
              </a:rPr>
              <a:t>Scores?</a:t>
            </a:r>
            <a:endParaRPr lang="tr-TR" dirty="0">
              <a:solidFill>
                <a:srgbClr val="FFC000"/>
              </a:solidFill>
              <a:effectLst/>
            </a:endParaRPr>
          </a:p>
        </p:txBody>
      </p:sp>
      <p:sp>
        <p:nvSpPr>
          <p:cNvPr id="11" name="Metin kutusu 10">
            <a:extLst>
              <a:ext uri="{FF2B5EF4-FFF2-40B4-BE49-F238E27FC236}">
                <a16:creationId xmlns:a16="http://schemas.microsoft.com/office/drawing/2014/main" id="{D2D803B3-7393-3138-84DC-659D0BB1008A}"/>
              </a:ext>
            </a:extLst>
          </p:cNvPr>
          <p:cNvSpPr txBox="1"/>
          <p:nvPr/>
        </p:nvSpPr>
        <p:spPr>
          <a:xfrm>
            <a:off x="334865" y="2565938"/>
            <a:ext cx="6096000" cy="369332"/>
          </a:xfrm>
          <a:prstGeom prst="rect">
            <a:avLst/>
          </a:prstGeom>
          <a:noFill/>
        </p:spPr>
        <p:txBody>
          <a:bodyPr wrap="square">
            <a:spAutoFit/>
          </a:bodyPr>
          <a:lstStyle/>
          <a:p>
            <a:pPr marL="0" algn="l" rtl="0" eaLnBrk="1" latinLnBrk="0" hangingPunct="1">
              <a:spcBef>
                <a:spcPts val="0"/>
              </a:spcBef>
              <a:spcAft>
                <a:spcPts val="0"/>
              </a:spcAft>
            </a:pPr>
            <a:r>
              <a:rPr lang="en-US" sz="1800" i="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1800" b="1" i="0" kern="1200" dirty="0">
                <a:solidFill>
                  <a:srgbClr val="FFC000"/>
                </a:solidFill>
                <a:effectLst/>
                <a:latin typeface="Calibri" panose="020F0502020204030204" pitchFamily="34" charset="0"/>
                <a:ea typeface="Calibri" panose="020F0502020204030204" pitchFamily="34" charset="0"/>
                <a:cs typeface="Calibri" panose="020F0502020204030204" pitchFamily="34" charset="0"/>
              </a:rPr>
              <a:t> </a:t>
            </a:r>
            <a:r>
              <a:rPr lang="en-US" sz="1800" i="0" kern="1200" dirty="0">
                <a:effectLst/>
                <a:latin typeface="Calibri" panose="020F0502020204030204" pitchFamily="34" charset="0"/>
                <a:ea typeface="Calibri" panose="020F0502020204030204" pitchFamily="34" charset="0"/>
                <a:cs typeface="Calibri" panose="020F0502020204030204" pitchFamily="34" charset="0"/>
              </a:rPr>
              <a:t>Logistic Regression </a:t>
            </a:r>
            <a:r>
              <a:rPr lang="en-US" sz="1800" i="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with Standard </a:t>
            </a:r>
            <a:r>
              <a:rPr lang="en-US" sz="18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
            </a:r>
            <a:r>
              <a:rPr lang="en-US" sz="1800" i="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eviations</a:t>
            </a:r>
            <a:endParaRPr lang="tr-TR" dirty="0">
              <a:effectLst/>
            </a:endParaRPr>
          </a:p>
        </p:txBody>
      </p:sp>
      <p:pic>
        <p:nvPicPr>
          <p:cNvPr id="14" name="Resim 13">
            <a:extLst>
              <a:ext uri="{FF2B5EF4-FFF2-40B4-BE49-F238E27FC236}">
                <a16:creationId xmlns:a16="http://schemas.microsoft.com/office/drawing/2014/main" id="{AA37E021-E053-2184-E5D5-93EA0E58352B}"/>
              </a:ext>
            </a:extLst>
          </p:cNvPr>
          <p:cNvPicPr>
            <a:picLocks noChangeAspect="1"/>
          </p:cNvPicPr>
          <p:nvPr/>
        </p:nvPicPr>
        <p:blipFill>
          <a:blip r:embed="rId5"/>
          <a:stretch>
            <a:fillRect/>
          </a:stretch>
        </p:blipFill>
        <p:spPr>
          <a:xfrm>
            <a:off x="6687515" y="5577840"/>
            <a:ext cx="3040800" cy="873793"/>
          </a:xfrm>
          <a:prstGeom prst="rect">
            <a:avLst/>
          </a:prstGeom>
        </p:spPr>
      </p:pic>
    </p:spTree>
    <p:extLst>
      <p:ext uri="{BB962C8B-B14F-4D97-AF65-F5344CB8AC3E}">
        <p14:creationId xmlns:p14="http://schemas.microsoft.com/office/powerpoint/2010/main" val="18825697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7" y="177567"/>
            <a:ext cx="5019319" cy="523220"/>
          </a:xfrm>
          <a:prstGeom prst="rect">
            <a:avLst/>
          </a:prstGeom>
          <a:noFill/>
        </p:spPr>
        <p:txBody>
          <a:bodyPr wrap="square">
            <a:spAutoFit/>
          </a:bodyPr>
          <a:lstStyle/>
          <a:p>
            <a:pPr algn="l"/>
            <a:r>
              <a:rPr lang="en-US" sz="2800" b="1" i="0" dirty="0">
                <a:solidFill>
                  <a:srgbClr val="FFC000"/>
                </a:solidFill>
                <a:effectLst/>
                <a:latin typeface="Calibri" panose="020F0502020204030204" pitchFamily="34" charset="0"/>
                <a:ea typeface="Calibri" panose="020F0502020204030204" pitchFamily="34" charset="0"/>
                <a:cs typeface="Calibri" panose="020F0502020204030204" pitchFamily="34" charset="0"/>
              </a:rPr>
              <a:t>Logistic Regression</a:t>
            </a:r>
            <a:r>
              <a:rPr lang="tr-TR" sz="2800" b="1" i="0" dirty="0">
                <a:solidFill>
                  <a:srgbClr val="FFC000"/>
                </a:solidFill>
                <a:effectLst/>
                <a:latin typeface="Calibri" panose="020F0502020204030204" pitchFamily="34" charset="0"/>
                <a:ea typeface="Calibri" panose="020F0502020204030204" pitchFamily="34" charset="0"/>
                <a:cs typeface="Calibri" panose="020F0502020204030204" pitchFamily="34" charset="0"/>
              </a:rPr>
              <a:t> </a:t>
            </a:r>
            <a:r>
              <a:rPr lang="en-US" sz="2800" b="1" i="0" dirty="0">
                <a:solidFill>
                  <a:srgbClr val="FFC000"/>
                </a:solidFill>
                <a:effectLst/>
                <a:latin typeface="Calibri" panose="020F0502020204030204" pitchFamily="34" charset="0"/>
                <a:ea typeface="Calibri" panose="020F0502020204030204" pitchFamily="34" charset="0"/>
                <a:cs typeface="Calibri" panose="020F0502020204030204" pitchFamily="34" charset="0"/>
              </a:rPr>
              <a:t>Cont’d</a:t>
            </a:r>
          </a:p>
        </p:txBody>
      </p:sp>
      <p:sp>
        <p:nvSpPr>
          <p:cNvPr id="3" name="Metin kutusu 2">
            <a:extLst>
              <a:ext uri="{FF2B5EF4-FFF2-40B4-BE49-F238E27FC236}">
                <a16:creationId xmlns:a16="http://schemas.microsoft.com/office/drawing/2014/main" id="{FDBBF5FE-B35D-49EA-7DB7-35585C9A5047}"/>
              </a:ext>
            </a:extLst>
          </p:cNvPr>
          <p:cNvSpPr txBox="1"/>
          <p:nvPr/>
        </p:nvSpPr>
        <p:spPr>
          <a:xfrm>
            <a:off x="210227" y="700787"/>
            <a:ext cx="6096000" cy="369332"/>
          </a:xfrm>
          <a:prstGeom prst="rect">
            <a:avLst/>
          </a:prstGeom>
          <a:noFill/>
        </p:spPr>
        <p:txBody>
          <a:bodyPr wrap="square">
            <a:spAutoFit/>
          </a:bodyPr>
          <a:lstStyle/>
          <a:p>
            <a:pPr algn="l"/>
            <a:r>
              <a:rPr lang="en-US" i="0" dirty="0">
                <a:effectLst/>
                <a:latin typeface="Calibri" panose="020F0502020204030204" pitchFamily="34" charset="0"/>
                <a:ea typeface="Calibri" panose="020F0502020204030204" pitchFamily="34" charset="0"/>
                <a:cs typeface="Calibri" panose="020F0502020204030204" pitchFamily="34" charset="0"/>
              </a:rPr>
              <a:t>-</a:t>
            </a:r>
            <a:r>
              <a:rPr lang="en-US" sz="1800" i="0" dirty="0">
                <a:effectLst/>
                <a:latin typeface="Calibri" panose="020F0502020204030204" pitchFamily="34" charset="0"/>
                <a:ea typeface="Calibri" panose="020F0502020204030204" pitchFamily="34" charset="0"/>
                <a:cs typeface="Calibri" panose="020F0502020204030204" pitchFamily="34" charset="0"/>
              </a:rPr>
              <a:t> Logistic Regression</a:t>
            </a:r>
            <a:r>
              <a:rPr lang="en-US" i="0" dirty="0">
                <a:effectLst/>
                <a:latin typeface="Calibri" panose="020F0502020204030204" pitchFamily="34" charset="0"/>
                <a:ea typeface="Calibri" panose="020F0502020204030204" pitchFamily="34" charset="0"/>
                <a:cs typeface="Calibri" panose="020F0502020204030204" pitchFamily="34" charset="0"/>
              </a:rPr>
              <a:t> with </a:t>
            </a:r>
            <a:r>
              <a:rPr lang="tr-TR" i="0" dirty="0">
                <a:effectLst/>
                <a:latin typeface="Calibri" panose="020F0502020204030204" pitchFamily="34" charset="0"/>
                <a:ea typeface="Calibri" panose="020F0502020204030204" pitchFamily="34" charset="0"/>
                <a:cs typeface="Calibri" panose="020F0502020204030204" pitchFamily="34" charset="0"/>
              </a:rPr>
              <a:t>PCA</a:t>
            </a:r>
            <a:endParaRPr lang="en-US" i="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8" name="Resim 7">
            <a:extLst>
              <a:ext uri="{FF2B5EF4-FFF2-40B4-BE49-F238E27FC236}">
                <a16:creationId xmlns:a16="http://schemas.microsoft.com/office/drawing/2014/main" id="{82B099FD-CBA1-2ADE-2967-5102413D3471}"/>
              </a:ext>
            </a:extLst>
          </p:cNvPr>
          <p:cNvPicPr>
            <a:picLocks noChangeAspect="1"/>
          </p:cNvPicPr>
          <p:nvPr/>
        </p:nvPicPr>
        <p:blipFill>
          <a:blip r:embed="rId3"/>
          <a:stretch>
            <a:fillRect/>
          </a:stretch>
        </p:blipFill>
        <p:spPr>
          <a:xfrm>
            <a:off x="357724" y="1070119"/>
            <a:ext cx="9802276" cy="4947889"/>
          </a:xfrm>
          <a:prstGeom prst="rect">
            <a:avLst/>
          </a:prstGeom>
        </p:spPr>
      </p:pic>
    </p:spTree>
    <p:extLst>
      <p:ext uri="{BB962C8B-B14F-4D97-AF65-F5344CB8AC3E}">
        <p14:creationId xmlns:p14="http://schemas.microsoft.com/office/powerpoint/2010/main" val="18639398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Düz Bağlayıcı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Metin kutusu 2">
            <a:extLst>
              <a:ext uri="{FF2B5EF4-FFF2-40B4-BE49-F238E27FC236}">
                <a16:creationId xmlns:a16="http://schemas.microsoft.com/office/drawing/2014/main" id="{D37EC5AE-B0B3-3C4A-F6BE-D5DC1D8B414A}"/>
              </a:ext>
            </a:extLst>
          </p:cNvPr>
          <p:cNvSpPr txBox="1"/>
          <p:nvPr/>
        </p:nvSpPr>
        <p:spPr>
          <a:xfrm>
            <a:off x="320040" y="445961"/>
            <a:ext cx="6040120" cy="523220"/>
          </a:xfrm>
          <a:prstGeom prst="rect">
            <a:avLst/>
          </a:prstGeom>
          <a:noFill/>
        </p:spPr>
        <p:txBody>
          <a:bodyPr wrap="square">
            <a:spAutoFit/>
          </a:bodyPr>
          <a:lstStyle/>
          <a:p>
            <a:r>
              <a:rPr lang="tr-TR" sz="2800" b="1" dirty="0">
                <a:latin typeface="Calibri" panose="020F0502020204030204" pitchFamily="34" charset="0"/>
                <a:ea typeface="Calibri" panose="020F0502020204030204" pitchFamily="34" charset="0"/>
                <a:cs typeface="Calibri" panose="020F0502020204030204" pitchFamily="34" charset="0"/>
              </a:rPr>
              <a:t>-</a:t>
            </a:r>
            <a:r>
              <a:rPr lang="en-US" sz="2800" b="1" dirty="0">
                <a:latin typeface="Calibri" panose="020F0502020204030204" pitchFamily="34" charset="0"/>
                <a:ea typeface="Calibri" panose="020F0502020204030204" pitchFamily="34" charset="0"/>
                <a:cs typeface="Calibri" panose="020F0502020204030204" pitchFamily="34" charset="0"/>
              </a:rPr>
              <a:t>Comment</a:t>
            </a:r>
            <a:r>
              <a:rPr lang="tr-TR" sz="2800" b="1" dirty="0">
                <a:latin typeface="Calibri" panose="020F0502020204030204" pitchFamily="34" charset="0"/>
                <a:ea typeface="Calibri" panose="020F0502020204030204" pitchFamily="34" charset="0"/>
                <a:cs typeface="Calibri" panose="020F0502020204030204" pitchFamily="34" charset="0"/>
              </a:rPr>
              <a:t>-</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Metin kutusu 6">
            <a:extLst>
              <a:ext uri="{FF2B5EF4-FFF2-40B4-BE49-F238E27FC236}">
                <a16:creationId xmlns:a16="http://schemas.microsoft.com/office/drawing/2014/main" id="{A8F33F34-0625-3D41-B7FB-216086A243E7}"/>
              </a:ext>
            </a:extLst>
          </p:cNvPr>
          <p:cNvSpPr txBox="1"/>
          <p:nvPr/>
        </p:nvSpPr>
        <p:spPr>
          <a:xfrm>
            <a:off x="170180" y="1415143"/>
            <a:ext cx="11851640" cy="2585323"/>
          </a:xfrm>
          <a:prstGeom prst="rect">
            <a:avLst/>
          </a:prstGeom>
          <a:noFill/>
        </p:spPr>
        <p:txBody>
          <a:bodyPr wrap="square">
            <a:spAutoFit/>
          </a:bodyPr>
          <a:lstStyle/>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Based on the above scores, we can say that the Logistic Regression model has generally performed well. The high accuracy score and precision score indicate a high rate of correct predictions and a low number of false positive predictions. However, the recall score is slightly lower, indicating a slightly higher number of false negative predictions.</a:t>
            </a: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approach of using Standard Deviations in Logistic Regression, where the data is scaled using standard deviations, resulted in better accuracy score and precision score.</a:t>
            </a:r>
          </a:p>
          <a:p>
            <a:pPr algn="l"/>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approach of using PCA (Principal Component Analysis) in Logistic Regression, where the data is reduced in dimensionality, resulted in lower accuracy score and precision score, indicating lower model performance.</a:t>
            </a:r>
          </a:p>
        </p:txBody>
      </p:sp>
    </p:spTree>
    <p:extLst>
      <p:ext uri="{BB962C8B-B14F-4D97-AF65-F5344CB8AC3E}">
        <p14:creationId xmlns:p14="http://schemas.microsoft.com/office/powerpoint/2010/main" val="9350360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Düz Bağlayıcı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Metin kutusu 2">
            <a:extLst>
              <a:ext uri="{FF2B5EF4-FFF2-40B4-BE49-F238E27FC236}">
                <a16:creationId xmlns:a16="http://schemas.microsoft.com/office/drawing/2014/main" id="{D37EC5AE-B0B3-3C4A-F6BE-D5DC1D8B414A}"/>
              </a:ext>
            </a:extLst>
          </p:cNvPr>
          <p:cNvSpPr txBox="1"/>
          <p:nvPr/>
        </p:nvSpPr>
        <p:spPr>
          <a:xfrm>
            <a:off x="170180" y="445961"/>
            <a:ext cx="6070600" cy="523220"/>
          </a:xfrm>
          <a:prstGeom prst="rect">
            <a:avLst/>
          </a:prstGeom>
          <a:noFill/>
        </p:spPr>
        <p:txBody>
          <a:bodyPr wrap="square">
            <a:spAutoFit/>
          </a:bodyPr>
          <a:lstStyle/>
          <a:p>
            <a:r>
              <a:rPr lang="en-US" sz="2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Gaussian Naive Bayes </a:t>
            </a:r>
            <a:r>
              <a:rPr lang="en-US" sz="2800" b="1" dirty="0">
                <a:latin typeface="Calibri" panose="020F0502020204030204" pitchFamily="34" charset="0"/>
                <a:ea typeface="Calibri" panose="020F0502020204030204" pitchFamily="34" charset="0"/>
                <a:cs typeface="Calibri" panose="020F0502020204030204" pitchFamily="34" charset="0"/>
              </a:rPr>
              <a:t>Description</a:t>
            </a:r>
            <a:r>
              <a:rPr lang="tr-TR" sz="2800" b="1" dirty="0">
                <a:latin typeface="Calibri" panose="020F0502020204030204" pitchFamily="34" charset="0"/>
                <a:ea typeface="Calibri" panose="020F0502020204030204" pitchFamily="34" charset="0"/>
                <a:cs typeface="Calibri" panose="020F0502020204030204" pitchFamily="34" charset="0"/>
              </a:rPr>
              <a:t>:</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Metin kutusu 6">
            <a:extLst>
              <a:ext uri="{FF2B5EF4-FFF2-40B4-BE49-F238E27FC236}">
                <a16:creationId xmlns:a16="http://schemas.microsoft.com/office/drawing/2014/main" id="{A8F33F34-0625-3D41-B7FB-216086A243E7}"/>
              </a:ext>
            </a:extLst>
          </p:cNvPr>
          <p:cNvSpPr txBox="1"/>
          <p:nvPr/>
        </p:nvSpPr>
        <p:spPr>
          <a:xfrm>
            <a:off x="170180" y="1149060"/>
            <a:ext cx="11851640" cy="5262979"/>
          </a:xfrm>
          <a:prstGeom prst="rect">
            <a:avLst/>
          </a:prstGeom>
          <a:noFill/>
        </p:spPr>
        <p:txBody>
          <a:bodyPr wrap="square">
            <a:spAutoFit/>
          </a:bodyPr>
          <a:lstStyle/>
          <a:p>
            <a:pPr algn="l"/>
            <a:r>
              <a:rPr lang="tr-TR"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Gaussian Naive Bayes is a classification algorithm used in statistics and machine learning to solve classification problems. Naive Bayes classifiers make use of Bayes' theorem to perform classification. This algorithm uses the probabilities of features to classify an instance.</a:t>
            </a:r>
          </a:p>
          <a:p>
            <a:pPr algn="l"/>
            <a:endPar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Gaussian Naive Bayes assumes that the features have a Gaussian (normal) distribution. In other words, it assumes that the distribution of each feature is normal for each class. Under this assumption, the class means and variances for each feature are estimated.</a:t>
            </a:r>
          </a:p>
          <a:p>
            <a:pPr algn="l"/>
            <a:endPar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working principle of Gaussian Naive Bayes consists of the following steps:</a:t>
            </a:r>
          </a:p>
          <a:p>
            <a:pPr algn="l"/>
            <a:endPar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 </a:t>
            </a:r>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Data preparation: First, a dataset is collected to perform classification, which includes the relationships between features and target classes.</a:t>
            </a:r>
          </a:p>
          <a:p>
            <a:pPr algn="l"/>
            <a:r>
              <a:rPr lang="tr-TR" sz="1600" dirty="0">
                <a:solidFill>
                  <a:srgbClr val="000000"/>
                </a:solidFill>
                <a:latin typeface="Calibri" panose="020F0502020204030204" pitchFamily="34" charset="0"/>
                <a:ea typeface="Calibri" panose="020F0502020204030204" pitchFamily="34" charset="0"/>
                <a:cs typeface="Calibri" panose="020F0502020204030204" pitchFamily="34" charset="0"/>
              </a:rPr>
              <a:t>2. </a:t>
            </a:r>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Estimation of feature distributions: The mean and variance for each feature are estimated for each class. This assumes that the features of each class follow a normal distribution.</a:t>
            </a:r>
          </a:p>
          <a:p>
            <a:pPr algn="l"/>
            <a:r>
              <a:rPr lang="tr-TR" sz="1600" dirty="0">
                <a:solidFill>
                  <a:srgbClr val="000000"/>
                </a:solidFill>
                <a:latin typeface="Calibri" panose="020F0502020204030204" pitchFamily="34" charset="0"/>
                <a:ea typeface="Calibri" panose="020F0502020204030204" pitchFamily="34" charset="0"/>
                <a:cs typeface="Calibri" panose="020F0502020204030204" pitchFamily="34" charset="0"/>
              </a:rPr>
              <a:t>3. </a:t>
            </a:r>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Application of Bayes' theorem: Bayes' theorem is used to predict the class. Bayes' theorem calculates the role of features in determining the class.</a:t>
            </a:r>
          </a:p>
          <a:p>
            <a:pPr algn="l"/>
            <a:r>
              <a:rPr lang="tr-TR"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 </a:t>
            </a:r>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Classification decision: The class with the highest probability is selected based on the calculated probabilities using Bayes' theorem. In other words, given an instance, the class with the highest probability is predicted.</a:t>
            </a:r>
          </a:p>
          <a:p>
            <a:pPr algn="l"/>
            <a:endPar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tr-TR"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Gaussian Naive Bayes algorithm is simple and fast. It also works under the assumption that the relationships between features are independent, so it may not perform well when the dataset is very large or when the relationships between features are complex. However, this assumption can sometimes be appropriate in real-world datasets, and Gaussian Naive Bayes can still be an effective classification method.</a:t>
            </a:r>
          </a:p>
        </p:txBody>
      </p:sp>
    </p:spTree>
    <p:extLst>
      <p:ext uri="{BB962C8B-B14F-4D97-AF65-F5344CB8AC3E}">
        <p14:creationId xmlns:p14="http://schemas.microsoft.com/office/powerpoint/2010/main" val="16154672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7" y="177567"/>
            <a:ext cx="3663129" cy="523220"/>
          </a:xfrm>
          <a:prstGeom prst="rect">
            <a:avLst/>
          </a:prstGeom>
          <a:noFill/>
        </p:spPr>
        <p:txBody>
          <a:bodyPr wrap="square">
            <a:spAutoFit/>
          </a:bodyPr>
          <a:lstStyle/>
          <a:p>
            <a:pPr algn="l"/>
            <a:r>
              <a:rPr lang="en-US" sz="2800" b="1" i="0" dirty="0">
                <a:solidFill>
                  <a:srgbClr val="5A9BD5"/>
                </a:solidFill>
                <a:effectLst/>
                <a:latin typeface="Calibri" panose="020F0502020204030204" pitchFamily="34" charset="0"/>
                <a:ea typeface="Calibri" panose="020F0502020204030204" pitchFamily="34" charset="0"/>
                <a:cs typeface="Calibri" panose="020F0502020204030204" pitchFamily="34" charset="0"/>
              </a:rPr>
              <a:t>Gaussian Naive Bayes</a:t>
            </a:r>
          </a:p>
        </p:txBody>
      </p:sp>
      <p:pic>
        <p:nvPicPr>
          <p:cNvPr id="8" name="Resim 7">
            <a:extLst>
              <a:ext uri="{FF2B5EF4-FFF2-40B4-BE49-F238E27FC236}">
                <a16:creationId xmlns:a16="http://schemas.microsoft.com/office/drawing/2014/main" id="{623DD72A-E186-42DB-F225-3E005E7C065B}"/>
              </a:ext>
            </a:extLst>
          </p:cNvPr>
          <p:cNvPicPr>
            <a:picLocks noChangeAspect="1"/>
          </p:cNvPicPr>
          <p:nvPr/>
        </p:nvPicPr>
        <p:blipFill>
          <a:blip r:embed="rId3"/>
          <a:stretch>
            <a:fillRect/>
          </a:stretch>
        </p:blipFill>
        <p:spPr>
          <a:xfrm>
            <a:off x="382947" y="700787"/>
            <a:ext cx="9563929" cy="3276884"/>
          </a:xfrm>
          <a:prstGeom prst="rect">
            <a:avLst/>
          </a:prstGeom>
        </p:spPr>
      </p:pic>
      <p:pic>
        <p:nvPicPr>
          <p:cNvPr id="11" name="Resim 10">
            <a:extLst>
              <a:ext uri="{FF2B5EF4-FFF2-40B4-BE49-F238E27FC236}">
                <a16:creationId xmlns:a16="http://schemas.microsoft.com/office/drawing/2014/main" id="{9A0C64C8-E125-1915-A35F-106087465A30}"/>
              </a:ext>
            </a:extLst>
          </p:cNvPr>
          <p:cNvPicPr>
            <a:picLocks noChangeAspect="1"/>
          </p:cNvPicPr>
          <p:nvPr/>
        </p:nvPicPr>
        <p:blipFill>
          <a:blip r:embed="rId4"/>
          <a:stretch>
            <a:fillRect/>
          </a:stretch>
        </p:blipFill>
        <p:spPr>
          <a:xfrm>
            <a:off x="382947" y="3977671"/>
            <a:ext cx="9563929" cy="2568163"/>
          </a:xfrm>
          <a:prstGeom prst="rect">
            <a:avLst/>
          </a:prstGeom>
        </p:spPr>
      </p:pic>
    </p:spTree>
    <p:extLst>
      <p:ext uri="{BB962C8B-B14F-4D97-AF65-F5344CB8AC3E}">
        <p14:creationId xmlns:p14="http://schemas.microsoft.com/office/powerpoint/2010/main" val="37355722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7" y="177567"/>
            <a:ext cx="4524333" cy="523220"/>
          </a:xfrm>
          <a:prstGeom prst="rect">
            <a:avLst/>
          </a:prstGeom>
          <a:noFill/>
        </p:spPr>
        <p:txBody>
          <a:bodyPr wrap="square">
            <a:spAutoFit/>
          </a:bodyPr>
          <a:lstStyle/>
          <a:p>
            <a:pPr algn="l"/>
            <a:r>
              <a:rPr lang="en-US" sz="2800" b="1" i="0" dirty="0">
                <a:solidFill>
                  <a:srgbClr val="5A9BD5"/>
                </a:solidFill>
                <a:effectLst/>
                <a:latin typeface="Calibri" panose="020F0502020204030204" pitchFamily="34" charset="0"/>
                <a:ea typeface="Calibri" panose="020F0502020204030204" pitchFamily="34" charset="0"/>
                <a:cs typeface="Calibri" panose="020F0502020204030204" pitchFamily="34" charset="0"/>
              </a:rPr>
              <a:t>Gaussian Naive Bayes</a:t>
            </a:r>
            <a:r>
              <a:rPr lang="tr-TR" sz="2800" b="1" i="0" dirty="0">
                <a:solidFill>
                  <a:srgbClr val="5A9BD5"/>
                </a:solidFill>
                <a:effectLst/>
                <a:latin typeface="Calibri" panose="020F0502020204030204" pitchFamily="34" charset="0"/>
                <a:ea typeface="Calibri" panose="020F0502020204030204" pitchFamily="34" charset="0"/>
                <a:cs typeface="Calibri" panose="020F0502020204030204" pitchFamily="34" charset="0"/>
              </a:rPr>
              <a:t> </a:t>
            </a:r>
            <a:r>
              <a:rPr lang="en-US" sz="2800" b="1" i="0" dirty="0">
                <a:solidFill>
                  <a:srgbClr val="5A9BD5"/>
                </a:solidFill>
                <a:effectLst/>
                <a:latin typeface="Calibri" panose="020F0502020204030204" pitchFamily="34" charset="0"/>
                <a:ea typeface="Calibri" panose="020F0502020204030204" pitchFamily="34" charset="0"/>
                <a:cs typeface="Calibri" panose="020F0502020204030204" pitchFamily="34" charset="0"/>
              </a:rPr>
              <a:t>Cont’d</a:t>
            </a:r>
          </a:p>
        </p:txBody>
      </p:sp>
      <p:sp>
        <p:nvSpPr>
          <p:cNvPr id="3" name="Metin kutusu 2">
            <a:extLst>
              <a:ext uri="{FF2B5EF4-FFF2-40B4-BE49-F238E27FC236}">
                <a16:creationId xmlns:a16="http://schemas.microsoft.com/office/drawing/2014/main" id="{5A456948-30BE-5DB9-D11B-00C4A50CBF87}"/>
              </a:ext>
            </a:extLst>
          </p:cNvPr>
          <p:cNvSpPr txBox="1"/>
          <p:nvPr/>
        </p:nvSpPr>
        <p:spPr>
          <a:xfrm>
            <a:off x="210226" y="700787"/>
            <a:ext cx="6363293" cy="369332"/>
          </a:xfrm>
          <a:prstGeom prst="rect">
            <a:avLst/>
          </a:prstGeom>
          <a:noFill/>
        </p:spPr>
        <p:txBody>
          <a:bodyPr wrap="square">
            <a:spAutoFit/>
          </a:bodyPr>
          <a:lstStyle/>
          <a:p>
            <a:pPr marL="0" algn="l" rtl="0" eaLnBrk="1" latinLnBrk="0" hangingPunct="1">
              <a:spcBef>
                <a:spcPts val="0"/>
              </a:spcBef>
              <a:spcAft>
                <a:spcPts val="0"/>
              </a:spcAft>
            </a:pPr>
            <a:r>
              <a:rPr lang="en-US" sz="1800" b="1" kern="1200" dirty="0">
                <a:solidFill>
                  <a:srgbClr val="5A9BD5"/>
                </a:solidFill>
                <a:effectLst/>
                <a:latin typeface="Calibri" panose="020F0502020204030204" pitchFamily="34" charset="0"/>
                <a:ea typeface="Calibri" panose="020F0502020204030204" pitchFamily="34" charset="0"/>
                <a:cs typeface="Calibri" panose="020F0502020204030204" pitchFamily="34" charset="0"/>
              </a:rPr>
              <a:t>What can be done to increase the </a:t>
            </a:r>
            <a:r>
              <a:rPr lang="en-US" sz="1800" b="1" i="0" dirty="0">
                <a:solidFill>
                  <a:srgbClr val="5A9BD5"/>
                </a:solidFill>
                <a:effectLst/>
                <a:latin typeface="Calibri" panose="020F0502020204030204" pitchFamily="34" charset="0"/>
                <a:ea typeface="Calibri" panose="020F0502020204030204" pitchFamily="34" charset="0"/>
                <a:cs typeface="Calibri" panose="020F0502020204030204" pitchFamily="34" charset="0"/>
              </a:rPr>
              <a:t>Gaussian Naive Bayes</a:t>
            </a:r>
            <a:r>
              <a:rPr lang="tr-TR" b="1" dirty="0">
                <a:solidFill>
                  <a:srgbClr val="5A9BD5"/>
                </a:solidFill>
                <a:latin typeface="Calibri" panose="020F0502020204030204" pitchFamily="34" charset="0"/>
                <a:ea typeface="Calibri" panose="020F0502020204030204" pitchFamily="34" charset="0"/>
                <a:cs typeface="Calibri" panose="020F0502020204030204" pitchFamily="34" charset="0"/>
              </a:rPr>
              <a:t> </a:t>
            </a:r>
            <a:r>
              <a:rPr lang="en-US" sz="1800" b="1" kern="1200" dirty="0">
                <a:solidFill>
                  <a:srgbClr val="5A9BD5"/>
                </a:solidFill>
                <a:effectLst/>
                <a:latin typeface="Calibri" panose="020F0502020204030204" pitchFamily="34" charset="0"/>
                <a:ea typeface="Calibri" panose="020F0502020204030204" pitchFamily="34" charset="0"/>
                <a:cs typeface="Calibri" panose="020F0502020204030204" pitchFamily="34" charset="0"/>
              </a:rPr>
              <a:t>Scores?</a:t>
            </a:r>
            <a:endParaRPr lang="tr-TR" dirty="0">
              <a:solidFill>
                <a:srgbClr val="5A9BD5"/>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 name="Metin kutusu 5">
            <a:extLst>
              <a:ext uri="{FF2B5EF4-FFF2-40B4-BE49-F238E27FC236}">
                <a16:creationId xmlns:a16="http://schemas.microsoft.com/office/drawing/2014/main" id="{6F0B583F-27FB-9A51-3892-DDAF2F4EF3C7}"/>
              </a:ext>
            </a:extLst>
          </p:cNvPr>
          <p:cNvSpPr txBox="1"/>
          <p:nvPr/>
        </p:nvSpPr>
        <p:spPr>
          <a:xfrm>
            <a:off x="210225" y="1039341"/>
            <a:ext cx="6096000" cy="369332"/>
          </a:xfrm>
          <a:prstGeom prst="rect">
            <a:avLst/>
          </a:prstGeom>
          <a:noFill/>
        </p:spPr>
        <p:txBody>
          <a:bodyPr wrap="square">
            <a:spAutoFit/>
          </a:bodyPr>
          <a:lstStyle/>
          <a:p>
            <a:pPr marL="0" algn="l" rtl="0" eaLnBrk="1" latinLnBrk="0" hangingPunct="1">
              <a:spcBef>
                <a:spcPts val="0"/>
              </a:spcBef>
              <a:spcAft>
                <a:spcPts val="0"/>
              </a:spcAft>
            </a:pPr>
            <a:r>
              <a:rPr lang="en-US" sz="1800" i="0" kern="1200" dirty="0">
                <a:effectLst/>
                <a:latin typeface="Calibri" panose="020F0502020204030204" pitchFamily="34" charset="0"/>
                <a:ea typeface="Calibri" panose="020F0502020204030204" pitchFamily="34" charset="0"/>
                <a:cs typeface="Calibri" panose="020F0502020204030204" pitchFamily="34" charset="0"/>
              </a:rPr>
              <a:t>- Gaussian Naive Bayes</a:t>
            </a:r>
            <a:r>
              <a:rPr lang="tr-TR" sz="1800" i="0" kern="1200" dirty="0">
                <a:effectLst/>
                <a:latin typeface="Calibri" panose="020F0502020204030204" pitchFamily="34" charset="0"/>
                <a:ea typeface="Calibri" panose="020F0502020204030204" pitchFamily="34" charset="0"/>
                <a:cs typeface="Calibri" panose="020F0502020204030204" pitchFamily="34" charset="0"/>
              </a:rPr>
              <a:t> </a:t>
            </a:r>
            <a:r>
              <a:rPr lang="en-US" sz="1800" i="0" kern="1200" dirty="0">
                <a:effectLst/>
                <a:latin typeface="Calibri" panose="020F0502020204030204" pitchFamily="34" charset="0"/>
                <a:ea typeface="Calibri" panose="020F0502020204030204" pitchFamily="34" charset="0"/>
                <a:cs typeface="Calibri" panose="020F0502020204030204" pitchFamily="34" charset="0"/>
              </a:rPr>
              <a:t>with Standard </a:t>
            </a:r>
            <a:r>
              <a:rPr lang="en-US" sz="1800" kern="1200" dirty="0">
                <a:effectLst/>
                <a:latin typeface="Calibri" panose="020F0502020204030204" pitchFamily="34" charset="0"/>
                <a:ea typeface="Calibri" panose="020F0502020204030204" pitchFamily="34" charset="0"/>
                <a:cs typeface="Calibri" panose="020F0502020204030204" pitchFamily="34" charset="0"/>
              </a:rPr>
              <a:t>D</a:t>
            </a:r>
            <a:r>
              <a:rPr lang="en-US" sz="1800" i="0" kern="1200" dirty="0">
                <a:effectLst/>
                <a:latin typeface="Calibri" panose="020F0502020204030204" pitchFamily="34" charset="0"/>
                <a:ea typeface="Calibri" panose="020F0502020204030204" pitchFamily="34" charset="0"/>
                <a:cs typeface="Calibri" panose="020F0502020204030204" pitchFamily="34" charset="0"/>
              </a:rPr>
              <a:t>eviations</a:t>
            </a:r>
            <a:endParaRPr lang="tr-TR"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9" name="Resim 8">
            <a:extLst>
              <a:ext uri="{FF2B5EF4-FFF2-40B4-BE49-F238E27FC236}">
                <a16:creationId xmlns:a16="http://schemas.microsoft.com/office/drawing/2014/main" id="{8180AE56-7916-3005-12E3-E31554634F9E}"/>
              </a:ext>
            </a:extLst>
          </p:cNvPr>
          <p:cNvPicPr>
            <a:picLocks noChangeAspect="1"/>
          </p:cNvPicPr>
          <p:nvPr/>
        </p:nvPicPr>
        <p:blipFill>
          <a:blip r:embed="rId3"/>
          <a:stretch>
            <a:fillRect/>
          </a:stretch>
        </p:blipFill>
        <p:spPr>
          <a:xfrm>
            <a:off x="413424" y="1408673"/>
            <a:ext cx="9548687" cy="3581710"/>
          </a:xfrm>
          <a:prstGeom prst="rect">
            <a:avLst/>
          </a:prstGeom>
        </p:spPr>
      </p:pic>
      <p:pic>
        <p:nvPicPr>
          <p:cNvPr id="12" name="Resim 11">
            <a:extLst>
              <a:ext uri="{FF2B5EF4-FFF2-40B4-BE49-F238E27FC236}">
                <a16:creationId xmlns:a16="http://schemas.microsoft.com/office/drawing/2014/main" id="{C31FC9C5-7E10-A2F3-A887-F6D76FE84D8B}"/>
              </a:ext>
            </a:extLst>
          </p:cNvPr>
          <p:cNvPicPr>
            <a:picLocks noChangeAspect="1"/>
          </p:cNvPicPr>
          <p:nvPr/>
        </p:nvPicPr>
        <p:blipFill>
          <a:blip r:embed="rId4"/>
          <a:stretch>
            <a:fillRect/>
          </a:stretch>
        </p:blipFill>
        <p:spPr>
          <a:xfrm>
            <a:off x="6532879" y="3972561"/>
            <a:ext cx="3274214" cy="887760"/>
          </a:xfrm>
          <a:prstGeom prst="rect">
            <a:avLst/>
          </a:prstGeom>
        </p:spPr>
      </p:pic>
      <p:sp>
        <p:nvSpPr>
          <p:cNvPr id="14" name="Metin kutusu 13">
            <a:extLst>
              <a:ext uri="{FF2B5EF4-FFF2-40B4-BE49-F238E27FC236}">
                <a16:creationId xmlns:a16="http://schemas.microsoft.com/office/drawing/2014/main" id="{947065F5-468E-B835-AB3E-CEFBF519C23F}"/>
              </a:ext>
            </a:extLst>
          </p:cNvPr>
          <p:cNvSpPr txBox="1"/>
          <p:nvPr/>
        </p:nvSpPr>
        <p:spPr>
          <a:xfrm>
            <a:off x="243840" y="5079995"/>
            <a:ext cx="11704320" cy="1477328"/>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Comment</a:t>
            </a:r>
            <a:r>
              <a:rPr lang="tr-TR" b="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The Gaussian Naive Bayes model shows the lowest performance. The accuracy, precision, recall, and F1-score values are approximately equal and around 44%. The model classifies the dataset relatively weakly compared to other models.</a:t>
            </a:r>
          </a:p>
          <a:p>
            <a:r>
              <a:rPr lang="en-US" dirty="0">
                <a:latin typeface="Calibri" panose="020F0502020204030204" pitchFamily="34" charset="0"/>
                <a:ea typeface="Calibri" panose="020F0502020204030204" pitchFamily="34" charset="0"/>
                <a:cs typeface="Calibri" panose="020F0502020204030204" pitchFamily="34" charset="0"/>
              </a:rPr>
              <a:t>Preprocessing the data using standard deviations did not make any difference in improving the results. In this case, standardizing the dataset did not effectively enhance the performance of the NB algorithm.</a:t>
            </a:r>
          </a:p>
        </p:txBody>
      </p:sp>
    </p:spTree>
    <p:extLst>
      <p:ext uri="{BB962C8B-B14F-4D97-AF65-F5344CB8AC3E}">
        <p14:creationId xmlns:p14="http://schemas.microsoft.com/office/powerpoint/2010/main" val="17025744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6F0C6D8-AE6F-6EF7-57C8-B91F565F5263}"/>
              </a:ext>
            </a:extLst>
          </p:cNvPr>
          <p:cNvSpPr txBox="1"/>
          <p:nvPr/>
        </p:nvSpPr>
        <p:spPr>
          <a:xfrm>
            <a:off x="210227" y="177567"/>
            <a:ext cx="5418413" cy="523220"/>
          </a:xfrm>
          <a:prstGeom prst="rect">
            <a:avLst/>
          </a:prstGeom>
          <a:noFill/>
        </p:spPr>
        <p:txBody>
          <a:bodyPr wrap="square">
            <a:spAutoFit/>
          </a:bodyPr>
          <a:lstStyle/>
          <a:p>
            <a:pPr algn="l"/>
            <a:r>
              <a:rPr lang="tr-TR" sz="2800" b="1" dirty="0">
                <a:solidFill>
                  <a:srgbClr val="00B0F0"/>
                </a:solidFill>
                <a:latin typeface="Calibri" panose="020F0502020204030204" pitchFamily="34" charset="0"/>
                <a:ea typeface="Calibri" panose="020F0502020204030204" pitchFamily="34" charset="0"/>
                <a:cs typeface="Calibri" panose="020F0502020204030204" pitchFamily="34" charset="0"/>
              </a:rPr>
              <a:t>6</a:t>
            </a:r>
            <a:r>
              <a:rPr lang="en-US" sz="2800" b="1" i="0" dirty="0">
                <a:solidFill>
                  <a:srgbClr val="00B0F0"/>
                </a:solidFill>
                <a:effectLst/>
                <a:latin typeface="Calibri" panose="020F0502020204030204" pitchFamily="34" charset="0"/>
                <a:ea typeface="Calibri" panose="020F0502020204030204" pitchFamily="34" charset="0"/>
                <a:cs typeface="Calibri" panose="020F0502020204030204" pitchFamily="34" charset="0"/>
              </a:rPr>
              <a:t> Classification Algorithms Example</a:t>
            </a:r>
          </a:p>
        </p:txBody>
      </p:sp>
      <p:pic>
        <p:nvPicPr>
          <p:cNvPr id="4" name="Resim 3">
            <a:extLst>
              <a:ext uri="{FF2B5EF4-FFF2-40B4-BE49-F238E27FC236}">
                <a16:creationId xmlns:a16="http://schemas.microsoft.com/office/drawing/2014/main" id="{9BE4608A-3555-3729-0A46-97A30C3DE21E}"/>
              </a:ext>
            </a:extLst>
          </p:cNvPr>
          <p:cNvPicPr>
            <a:picLocks noChangeAspect="1"/>
          </p:cNvPicPr>
          <p:nvPr/>
        </p:nvPicPr>
        <p:blipFill>
          <a:blip r:embed="rId3"/>
          <a:stretch>
            <a:fillRect/>
          </a:stretch>
        </p:blipFill>
        <p:spPr>
          <a:xfrm>
            <a:off x="210227" y="695707"/>
            <a:ext cx="9579170" cy="2728196"/>
          </a:xfrm>
          <a:prstGeom prst="rect">
            <a:avLst/>
          </a:prstGeom>
        </p:spPr>
      </p:pic>
      <p:pic>
        <p:nvPicPr>
          <p:cNvPr id="8" name="Resim 7">
            <a:extLst>
              <a:ext uri="{FF2B5EF4-FFF2-40B4-BE49-F238E27FC236}">
                <a16:creationId xmlns:a16="http://schemas.microsoft.com/office/drawing/2014/main" id="{1C1DD291-F8BB-C251-FF1C-82A5F6E490D6}"/>
              </a:ext>
            </a:extLst>
          </p:cNvPr>
          <p:cNvPicPr>
            <a:picLocks noChangeAspect="1"/>
          </p:cNvPicPr>
          <p:nvPr/>
        </p:nvPicPr>
        <p:blipFill>
          <a:blip r:embed="rId4"/>
          <a:stretch>
            <a:fillRect/>
          </a:stretch>
        </p:blipFill>
        <p:spPr>
          <a:xfrm>
            <a:off x="233089" y="3434098"/>
            <a:ext cx="9556308" cy="3330229"/>
          </a:xfrm>
          <a:prstGeom prst="rect">
            <a:avLst/>
          </a:prstGeom>
        </p:spPr>
      </p:pic>
      <p:pic>
        <p:nvPicPr>
          <p:cNvPr id="11" name="Resim 10">
            <a:extLst>
              <a:ext uri="{FF2B5EF4-FFF2-40B4-BE49-F238E27FC236}">
                <a16:creationId xmlns:a16="http://schemas.microsoft.com/office/drawing/2014/main" id="{FCA474C8-D9CF-D2A4-BD9B-4D4ADDBA8810}"/>
              </a:ext>
            </a:extLst>
          </p:cNvPr>
          <p:cNvPicPr>
            <a:picLocks noChangeAspect="1"/>
          </p:cNvPicPr>
          <p:nvPr/>
        </p:nvPicPr>
        <p:blipFill>
          <a:blip r:embed="rId5"/>
          <a:stretch>
            <a:fillRect/>
          </a:stretch>
        </p:blipFill>
        <p:spPr>
          <a:xfrm>
            <a:off x="8818980" y="695707"/>
            <a:ext cx="3237241" cy="6068620"/>
          </a:xfrm>
          <a:prstGeom prst="rect">
            <a:avLst/>
          </a:prstGeom>
        </p:spPr>
      </p:pic>
    </p:spTree>
    <p:extLst>
      <p:ext uri="{BB962C8B-B14F-4D97-AF65-F5344CB8AC3E}">
        <p14:creationId xmlns:p14="http://schemas.microsoft.com/office/powerpoint/2010/main" val="8327495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Düz Bağlayıcı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Metin kutusu 2">
            <a:extLst>
              <a:ext uri="{FF2B5EF4-FFF2-40B4-BE49-F238E27FC236}">
                <a16:creationId xmlns:a16="http://schemas.microsoft.com/office/drawing/2014/main" id="{D37EC5AE-B0B3-3C4A-F6BE-D5DC1D8B414A}"/>
              </a:ext>
            </a:extLst>
          </p:cNvPr>
          <p:cNvSpPr txBox="1"/>
          <p:nvPr/>
        </p:nvSpPr>
        <p:spPr>
          <a:xfrm>
            <a:off x="170180" y="445961"/>
            <a:ext cx="6040120" cy="523220"/>
          </a:xfrm>
          <a:prstGeom prst="rect">
            <a:avLst/>
          </a:prstGeom>
          <a:noFill/>
        </p:spPr>
        <p:txBody>
          <a:bodyPr wrap="square">
            <a:spAutoFit/>
          </a:bodyPr>
          <a:lstStyle/>
          <a:p>
            <a:r>
              <a:rPr lang="tr-TR" sz="2800" b="1" dirty="0">
                <a:latin typeface="Calibri" panose="020F0502020204030204" pitchFamily="34" charset="0"/>
                <a:ea typeface="Calibri" panose="020F0502020204030204" pitchFamily="34" charset="0"/>
                <a:cs typeface="Calibri" panose="020F0502020204030204" pitchFamily="34" charset="0"/>
              </a:rPr>
              <a:t>-</a:t>
            </a:r>
            <a:r>
              <a:rPr lang="en-US" sz="2800" b="1" dirty="0">
                <a:latin typeface="Calibri" panose="020F0502020204030204" pitchFamily="34" charset="0"/>
                <a:ea typeface="Calibri" panose="020F0502020204030204" pitchFamily="34" charset="0"/>
                <a:cs typeface="Calibri" panose="020F0502020204030204" pitchFamily="34" charset="0"/>
              </a:rPr>
              <a:t>Comment</a:t>
            </a:r>
            <a:r>
              <a:rPr lang="tr-TR" sz="2800" b="1" dirty="0">
                <a:latin typeface="Calibri" panose="020F0502020204030204" pitchFamily="34" charset="0"/>
                <a:ea typeface="Calibri" panose="020F0502020204030204" pitchFamily="34" charset="0"/>
                <a:cs typeface="Calibri" panose="020F0502020204030204" pitchFamily="34" charset="0"/>
              </a:rPr>
              <a:t>-</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Metin kutusu 6">
            <a:extLst>
              <a:ext uri="{FF2B5EF4-FFF2-40B4-BE49-F238E27FC236}">
                <a16:creationId xmlns:a16="http://schemas.microsoft.com/office/drawing/2014/main" id="{A8F33F34-0625-3D41-B7FB-216086A243E7}"/>
              </a:ext>
            </a:extLst>
          </p:cNvPr>
          <p:cNvSpPr txBox="1"/>
          <p:nvPr/>
        </p:nvSpPr>
        <p:spPr>
          <a:xfrm>
            <a:off x="170180" y="1132743"/>
            <a:ext cx="11851640" cy="5016758"/>
          </a:xfrm>
          <a:prstGeom prst="rect">
            <a:avLst/>
          </a:prstGeom>
          <a:noFill/>
        </p:spPr>
        <p:txBody>
          <a:bodyPr wrap="square">
            <a:spAutoFit/>
          </a:bodyPr>
          <a:lstStyle/>
          <a:p>
            <a:pPr algn="l"/>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KNN: The accuracy, precision, recall, and F1-score values of this model are approximately equal and around 69%. The model classifies the dataset relatively well, but it shows slightly lower performance compared to other models.</a:t>
            </a:r>
            <a:endParaRPr lang="tr-TR"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DT: The performance of the Decision Tree model is like KNN. The accuracy, precision, recall, and F1-score values are approximately equal and around 71%. The model classifies the dataset relatively well, but it shows slightly lower performance compared to other models.</a:t>
            </a:r>
            <a:endParaRPr lang="tr-TR"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RF: The Random Forest model shows better performance. The accuracy, precision, recall, and F1-score values are approximately equal and around 75%. The model classifies the dataset better than KNN and DT models.</a:t>
            </a:r>
            <a:endParaRPr lang="tr-TR"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SVM: The Support Vector Machine model demonstrates quite good performance. The accuracy, precision, recall, and F1-score values are approximately equal and around 79%. The model classifies the dataset well and shows higher performance compared to previous models.</a:t>
            </a:r>
            <a:endParaRPr lang="tr-TR"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LR: The Logistic Regression model performs the best. The accuracy, precision, recall, and F1-score values are approximately equal and around 83%. The model classifies the dataset most effectively and exhibits higher performance compared to other models.</a:t>
            </a:r>
            <a:endParaRPr lang="tr-TR"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NB: The Gaussian Naive Bayes model shows the lowest performance. The accuracy, precision, recall, and F1-score values are approximately equal and around 44%. The model classifies the dataset relatively weakly compared to other models.</a:t>
            </a:r>
          </a:p>
          <a:p>
            <a:pPr algn="l"/>
            <a:r>
              <a:rPr lang="en-US" sz="1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general, models with higher accuracy, precision, recall, and F1-score values indicate better performance. These scores can help you compare the classification capabilities and accuracies of each model. However, the preferences in model selection can vary depending on the characteristics of the dataset, the objective, and the application domain.</a:t>
            </a:r>
          </a:p>
        </p:txBody>
      </p:sp>
    </p:spTree>
    <p:extLst>
      <p:ext uri="{BB962C8B-B14F-4D97-AF65-F5344CB8AC3E}">
        <p14:creationId xmlns:p14="http://schemas.microsoft.com/office/powerpoint/2010/main" val="40423612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Düz Bağlayıcı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ikdörtgen: Köşeleri Yuvarlatılmış 3">
            <a:extLst>
              <a:ext uri="{FF2B5EF4-FFF2-40B4-BE49-F238E27FC236}">
                <a16:creationId xmlns:a16="http://schemas.microsoft.com/office/drawing/2014/main" id="{F8098FE0-BCF4-3B7D-7974-7E47D8608871}"/>
              </a:ext>
            </a:extLst>
          </p:cNvPr>
          <p:cNvSpPr/>
          <p:nvPr/>
        </p:nvSpPr>
        <p:spPr>
          <a:xfrm>
            <a:off x="554804" y="288471"/>
            <a:ext cx="2311686" cy="57694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tr-TR" sz="2800" b="1"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Source</a:t>
            </a:r>
            <a:endParaRPr lang="en-US" sz="2800" b="1"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6" name="Metin kutusu 5">
            <a:extLst>
              <a:ext uri="{FF2B5EF4-FFF2-40B4-BE49-F238E27FC236}">
                <a16:creationId xmlns:a16="http://schemas.microsoft.com/office/drawing/2014/main" id="{D4C5B004-99F3-151C-1933-037BD612735F}"/>
              </a:ext>
            </a:extLst>
          </p:cNvPr>
          <p:cNvSpPr txBox="1"/>
          <p:nvPr/>
        </p:nvSpPr>
        <p:spPr>
          <a:xfrm>
            <a:off x="554803" y="971378"/>
            <a:ext cx="11082394" cy="369332"/>
          </a:xfrm>
          <a:prstGeom prst="rect">
            <a:avLst/>
          </a:prstGeom>
          <a:noFill/>
        </p:spPr>
        <p:txBody>
          <a:bodyPr wrap="square">
            <a:spAutoFit/>
          </a:bodyPr>
          <a:lstStyle/>
          <a:p>
            <a:r>
              <a:rPr lang="en-US" dirty="0"/>
              <a:t>https://www.kaggle.com/datasets/patriciabrezeanu/statlog-vehicle-silhouettes</a:t>
            </a:r>
          </a:p>
        </p:txBody>
      </p:sp>
      <p:sp>
        <p:nvSpPr>
          <p:cNvPr id="8" name="Metin kutusu 7">
            <a:extLst>
              <a:ext uri="{FF2B5EF4-FFF2-40B4-BE49-F238E27FC236}">
                <a16:creationId xmlns:a16="http://schemas.microsoft.com/office/drawing/2014/main" id="{E47F3DE8-E822-A100-7793-006A28EF2D69}"/>
              </a:ext>
            </a:extLst>
          </p:cNvPr>
          <p:cNvSpPr txBox="1"/>
          <p:nvPr/>
        </p:nvSpPr>
        <p:spPr>
          <a:xfrm>
            <a:off x="554803" y="1340710"/>
            <a:ext cx="11082394" cy="369332"/>
          </a:xfrm>
          <a:prstGeom prst="rect">
            <a:avLst/>
          </a:prstGeom>
          <a:noFill/>
        </p:spPr>
        <p:txBody>
          <a:bodyPr wrap="square">
            <a:spAutoFit/>
          </a:bodyPr>
          <a:lstStyle/>
          <a:p>
            <a:r>
              <a:rPr lang="en-US" dirty="0"/>
              <a:t>https://www.simplilearn.com/10-algorithms-machine-learning-engineers-need-to-know-article</a:t>
            </a:r>
          </a:p>
        </p:txBody>
      </p:sp>
      <p:sp>
        <p:nvSpPr>
          <p:cNvPr id="11" name="Metin kutusu 10">
            <a:extLst>
              <a:ext uri="{FF2B5EF4-FFF2-40B4-BE49-F238E27FC236}">
                <a16:creationId xmlns:a16="http://schemas.microsoft.com/office/drawing/2014/main" id="{D513DB87-1CD3-369C-4739-E07A84E3C922}"/>
              </a:ext>
            </a:extLst>
          </p:cNvPr>
          <p:cNvSpPr txBox="1"/>
          <p:nvPr/>
        </p:nvSpPr>
        <p:spPr>
          <a:xfrm>
            <a:off x="554803" y="1710042"/>
            <a:ext cx="11082394" cy="369332"/>
          </a:xfrm>
          <a:prstGeom prst="rect">
            <a:avLst/>
          </a:prstGeom>
          <a:noFill/>
        </p:spPr>
        <p:txBody>
          <a:bodyPr wrap="square">
            <a:spAutoFit/>
          </a:bodyPr>
          <a:lstStyle/>
          <a:p>
            <a:r>
              <a:rPr lang="en-US" dirty="0"/>
              <a:t>https://www.javatpoint.com/machine-learning-algorithms</a:t>
            </a:r>
          </a:p>
        </p:txBody>
      </p:sp>
      <p:sp>
        <p:nvSpPr>
          <p:cNvPr id="14" name="Metin kutusu 13">
            <a:extLst>
              <a:ext uri="{FF2B5EF4-FFF2-40B4-BE49-F238E27FC236}">
                <a16:creationId xmlns:a16="http://schemas.microsoft.com/office/drawing/2014/main" id="{26174D98-3994-64D3-6E40-859FF621844E}"/>
              </a:ext>
            </a:extLst>
          </p:cNvPr>
          <p:cNvSpPr txBox="1"/>
          <p:nvPr/>
        </p:nvSpPr>
        <p:spPr>
          <a:xfrm>
            <a:off x="554803" y="2079374"/>
            <a:ext cx="11082394" cy="369332"/>
          </a:xfrm>
          <a:prstGeom prst="rect">
            <a:avLst/>
          </a:prstGeom>
          <a:noFill/>
        </p:spPr>
        <p:txBody>
          <a:bodyPr wrap="square">
            <a:spAutoFit/>
          </a:bodyPr>
          <a:lstStyle/>
          <a:p>
            <a:r>
              <a:rPr lang="en-US" dirty="0"/>
              <a:t>https://builtin.com/data-science/tour-top-10-algorithms-machine-learning-newbies</a:t>
            </a:r>
          </a:p>
        </p:txBody>
      </p:sp>
      <p:sp>
        <p:nvSpPr>
          <p:cNvPr id="3" name="Metin kutusu 2">
            <a:extLst>
              <a:ext uri="{FF2B5EF4-FFF2-40B4-BE49-F238E27FC236}">
                <a16:creationId xmlns:a16="http://schemas.microsoft.com/office/drawing/2014/main" id="{4476D16B-75F6-7791-173B-325D5F9B63D0}"/>
              </a:ext>
            </a:extLst>
          </p:cNvPr>
          <p:cNvSpPr txBox="1"/>
          <p:nvPr/>
        </p:nvSpPr>
        <p:spPr>
          <a:xfrm>
            <a:off x="554802" y="2448706"/>
            <a:ext cx="9879517" cy="369332"/>
          </a:xfrm>
          <a:prstGeom prst="rect">
            <a:avLst/>
          </a:prstGeom>
          <a:noFill/>
        </p:spPr>
        <p:txBody>
          <a:bodyPr wrap="square">
            <a:spAutoFit/>
          </a:bodyPr>
          <a:lstStyle/>
          <a:p>
            <a:r>
              <a:rPr lang="en-US" dirty="0"/>
              <a:t>https://www.analyticsvidhya.com/blog/2017/09/common-machine-learning-algorithms/</a:t>
            </a:r>
          </a:p>
        </p:txBody>
      </p:sp>
      <p:sp>
        <p:nvSpPr>
          <p:cNvPr id="7" name="Metin kutusu 6">
            <a:extLst>
              <a:ext uri="{FF2B5EF4-FFF2-40B4-BE49-F238E27FC236}">
                <a16:creationId xmlns:a16="http://schemas.microsoft.com/office/drawing/2014/main" id="{A8F9CF60-93AC-85E1-D962-1C31C1D37566}"/>
              </a:ext>
            </a:extLst>
          </p:cNvPr>
          <p:cNvSpPr txBox="1"/>
          <p:nvPr/>
        </p:nvSpPr>
        <p:spPr>
          <a:xfrm>
            <a:off x="554802" y="2810279"/>
            <a:ext cx="10448479" cy="369332"/>
          </a:xfrm>
          <a:prstGeom prst="rect">
            <a:avLst/>
          </a:prstGeom>
          <a:noFill/>
        </p:spPr>
        <p:txBody>
          <a:bodyPr wrap="square">
            <a:spAutoFit/>
          </a:bodyPr>
          <a:lstStyle/>
          <a:p>
            <a:r>
              <a:rPr lang="en-US" dirty="0"/>
              <a:t>https://www.dataquest.io/blog/top-10-machine-learning-algorithms-for-beginners/</a:t>
            </a:r>
          </a:p>
        </p:txBody>
      </p:sp>
    </p:spTree>
    <p:extLst>
      <p:ext uri="{BB962C8B-B14F-4D97-AF65-F5344CB8AC3E}">
        <p14:creationId xmlns:p14="http://schemas.microsoft.com/office/powerpoint/2010/main" val="24767216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rtlCol="0"/>
          <a:lstStyle/>
          <a:p>
            <a:pPr algn="ctr" rtl="0"/>
            <a:r>
              <a:rPr lang="en-US" dirty="0"/>
              <a:t>Thank</a:t>
            </a:r>
            <a:r>
              <a:rPr lang="tr-TR" dirty="0"/>
              <a:t> </a:t>
            </a:r>
            <a:r>
              <a:rPr lang="en-US" dirty="0"/>
              <a:t>you</a:t>
            </a:r>
          </a:p>
        </p:txBody>
      </p:sp>
      <p:sp>
        <p:nvSpPr>
          <p:cNvPr id="3" name="İçerik Yer Tutucusu 2">
            <a:extLst>
              <a:ext uri="{FF2B5EF4-FFF2-40B4-BE49-F238E27FC236}">
                <a16:creationId xmlns:a16="http://schemas.microsoft.com/office/drawing/2014/main" id="{24AFFC60-19C3-4901-93F7-7AAF4C09F8C6}"/>
              </a:ext>
            </a:extLst>
          </p:cNvPr>
          <p:cNvSpPr>
            <a:spLocks noGrp="1"/>
          </p:cNvSpPr>
          <p:nvPr>
            <p:ph type="subTitle" idx="1"/>
          </p:nvPr>
        </p:nvSpPr>
        <p:spPr>
          <a:xfrm>
            <a:off x="4267200" y="3238104"/>
            <a:ext cx="4179570" cy="479426"/>
          </a:xfrm>
        </p:spPr>
        <p:txBody>
          <a:bodyPr rtlCol="0">
            <a:normAutofit lnSpcReduction="10000"/>
          </a:bodyPr>
          <a:lstStyle/>
          <a:p>
            <a:pPr algn="ctr" rtl="0"/>
            <a:r>
              <a:rPr lang="tr-TR" sz="2000" b="1" dirty="0"/>
              <a:t>Ünal Ramazan Doğangün</a:t>
            </a:r>
          </a:p>
        </p:txBody>
      </p:sp>
      <p:sp>
        <p:nvSpPr>
          <p:cNvPr id="5" name="Metin kutusu 4">
            <a:extLst>
              <a:ext uri="{FF2B5EF4-FFF2-40B4-BE49-F238E27FC236}">
                <a16:creationId xmlns:a16="http://schemas.microsoft.com/office/drawing/2014/main" id="{96488443-9DD4-2918-E9AD-F70BA42A50C1}"/>
              </a:ext>
            </a:extLst>
          </p:cNvPr>
          <p:cNvSpPr txBox="1"/>
          <p:nvPr/>
        </p:nvSpPr>
        <p:spPr>
          <a:xfrm>
            <a:off x="4901810" y="3815163"/>
            <a:ext cx="2910349" cy="646331"/>
          </a:xfrm>
          <a:prstGeom prst="rect">
            <a:avLst/>
          </a:prstGeom>
          <a:noFill/>
        </p:spPr>
        <p:txBody>
          <a:bodyPr wrap="square">
            <a:spAutoFit/>
          </a:bodyPr>
          <a:lstStyle/>
          <a:p>
            <a:r>
              <a:rPr lang="en-US" dirty="0">
                <a:hlinkClick r:id="rId3"/>
              </a:rPr>
              <a:t>https://www.doftdare.com/</a:t>
            </a:r>
            <a:endParaRPr lang="tr-TR" dirty="0"/>
          </a:p>
          <a:p>
            <a:endParaRPr lang="en-US" dirty="0"/>
          </a:p>
        </p:txBody>
      </p:sp>
    </p:spTree>
    <p:extLst>
      <p:ext uri="{BB962C8B-B14F-4D97-AF65-F5344CB8AC3E}">
        <p14:creationId xmlns:p14="http://schemas.microsoft.com/office/powerpoint/2010/main" val="2436493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B1960D14-EE09-9A67-EF76-8F6EA526B7E0}"/>
              </a:ext>
            </a:extLst>
          </p:cNvPr>
          <p:cNvSpPr>
            <a:spLocks noGrp="1"/>
          </p:cNvSpPr>
          <p:nvPr>
            <p:ph type="title"/>
          </p:nvPr>
        </p:nvSpPr>
        <p:spPr>
          <a:xfrm>
            <a:off x="453462" y="443407"/>
            <a:ext cx="2941320" cy="575154"/>
          </a:xfrm>
        </p:spPr>
        <p:txBody>
          <a:bodyPr>
            <a:normAutofit/>
          </a:bodyPr>
          <a:lstStyle/>
          <a:p>
            <a:pPr algn="l"/>
            <a:r>
              <a:rPr lang="en-US" sz="1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Select Target Value</a:t>
            </a:r>
          </a:p>
        </p:txBody>
      </p:sp>
      <p:sp>
        <p:nvSpPr>
          <p:cNvPr id="6" name="Metin kutusu 5">
            <a:extLst>
              <a:ext uri="{FF2B5EF4-FFF2-40B4-BE49-F238E27FC236}">
                <a16:creationId xmlns:a16="http://schemas.microsoft.com/office/drawing/2014/main" id="{CADDC1A5-CAEA-4137-EACC-90640F365CB5}"/>
              </a:ext>
            </a:extLst>
          </p:cNvPr>
          <p:cNvSpPr txBox="1"/>
          <p:nvPr/>
        </p:nvSpPr>
        <p:spPr>
          <a:xfrm>
            <a:off x="333518" y="1018561"/>
            <a:ext cx="11134545"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Finding the unique values of the target variable in the dataset</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3" name="Resim 2">
            <a:extLst>
              <a:ext uri="{FF2B5EF4-FFF2-40B4-BE49-F238E27FC236}">
                <a16:creationId xmlns:a16="http://schemas.microsoft.com/office/drawing/2014/main" id="{F1DEDFB0-B6C9-C9D0-2EB3-8976301E21C2}"/>
              </a:ext>
            </a:extLst>
          </p:cNvPr>
          <p:cNvPicPr>
            <a:picLocks noChangeAspect="1"/>
          </p:cNvPicPr>
          <p:nvPr/>
        </p:nvPicPr>
        <p:blipFill>
          <a:blip r:embed="rId3"/>
          <a:stretch>
            <a:fillRect/>
          </a:stretch>
        </p:blipFill>
        <p:spPr>
          <a:xfrm>
            <a:off x="453463" y="1387893"/>
            <a:ext cx="11014599" cy="649984"/>
          </a:xfrm>
          <a:prstGeom prst="rect">
            <a:avLst/>
          </a:prstGeom>
        </p:spPr>
      </p:pic>
      <p:sp>
        <p:nvSpPr>
          <p:cNvPr id="7" name="Metin kutusu 6">
            <a:extLst>
              <a:ext uri="{FF2B5EF4-FFF2-40B4-BE49-F238E27FC236}">
                <a16:creationId xmlns:a16="http://schemas.microsoft.com/office/drawing/2014/main" id="{B834AE2D-76AD-A441-34D3-85E491B5768D}"/>
              </a:ext>
            </a:extLst>
          </p:cNvPr>
          <p:cNvSpPr txBox="1"/>
          <p:nvPr/>
        </p:nvSpPr>
        <p:spPr>
          <a:xfrm>
            <a:off x="333517" y="2222543"/>
            <a:ext cx="11134545"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Finding the number of each value of the target variable by grouping</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13" name="Resim 12">
            <a:extLst>
              <a:ext uri="{FF2B5EF4-FFF2-40B4-BE49-F238E27FC236}">
                <a16:creationId xmlns:a16="http://schemas.microsoft.com/office/drawing/2014/main" id="{6B5271FA-8CCF-2C04-2228-F5BD177E1D2D}"/>
              </a:ext>
            </a:extLst>
          </p:cNvPr>
          <p:cNvPicPr>
            <a:picLocks noChangeAspect="1"/>
          </p:cNvPicPr>
          <p:nvPr/>
        </p:nvPicPr>
        <p:blipFill>
          <a:blip r:embed="rId4"/>
          <a:stretch>
            <a:fillRect/>
          </a:stretch>
        </p:blipFill>
        <p:spPr>
          <a:xfrm>
            <a:off x="453462" y="2725423"/>
            <a:ext cx="11014599" cy="1612321"/>
          </a:xfrm>
          <a:prstGeom prst="rect">
            <a:avLst/>
          </a:prstGeom>
        </p:spPr>
      </p:pic>
      <p:sp>
        <p:nvSpPr>
          <p:cNvPr id="16" name="Metin kutusu 15">
            <a:extLst>
              <a:ext uri="{FF2B5EF4-FFF2-40B4-BE49-F238E27FC236}">
                <a16:creationId xmlns:a16="http://schemas.microsoft.com/office/drawing/2014/main" id="{969C80FB-0473-568C-027B-56E557B02186}"/>
              </a:ext>
            </a:extLst>
          </p:cNvPr>
          <p:cNvSpPr txBox="1"/>
          <p:nvPr/>
        </p:nvSpPr>
        <p:spPr>
          <a:xfrm>
            <a:off x="453462" y="4450792"/>
            <a:ext cx="11134545"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Plot the density graph of the target variable</a:t>
            </a:r>
            <a:r>
              <a:rPr lang="tr-TR"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18" name="Resim 17">
            <a:extLst>
              <a:ext uri="{FF2B5EF4-FFF2-40B4-BE49-F238E27FC236}">
                <a16:creationId xmlns:a16="http://schemas.microsoft.com/office/drawing/2014/main" id="{4D2D1316-2BA0-DBC0-4B0A-4E70CFBA74FD}"/>
              </a:ext>
            </a:extLst>
          </p:cNvPr>
          <p:cNvPicPr>
            <a:picLocks noChangeAspect="1"/>
          </p:cNvPicPr>
          <p:nvPr/>
        </p:nvPicPr>
        <p:blipFill>
          <a:blip r:embed="rId5"/>
          <a:stretch>
            <a:fillRect/>
          </a:stretch>
        </p:blipFill>
        <p:spPr>
          <a:xfrm>
            <a:off x="453462" y="4820124"/>
            <a:ext cx="11014598" cy="751790"/>
          </a:xfrm>
          <a:prstGeom prst="rect">
            <a:avLst/>
          </a:prstGeom>
        </p:spPr>
      </p:pic>
      <p:pic>
        <p:nvPicPr>
          <p:cNvPr id="1026" name="Picture 2">
            <a:extLst>
              <a:ext uri="{FF2B5EF4-FFF2-40B4-BE49-F238E27FC236}">
                <a16:creationId xmlns:a16="http://schemas.microsoft.com/office/drawing/2014/main" id="{28294101-0F39-4FA8-9479-8A269AF2FC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6216" y="3426524"/>
            <a:ext cx="4785784" cy="343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145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B1960D14-EE09-9A67-EF76-8F6EA526B7E0}"/>
              </a:ext>
            </a:extLst>
          </p:cNvPr>
          <p:cNvSpPr>
            <a:spLocks noGrp="1"/>
          </p:cNvSpPr>
          <p:nvPr>
            <p:ph type="title"/>
          </p:nvPr>
        </p:nvSpPr>
        <p:spPr>
          <a:xfrm>
            <a:off x="453464" y="443407"/>
            <a:ext cx="3630856" cy="575154"/>
          </a:xfrm>
        </p:spPr>
        <p:txBody>
          <a:bodyPr>
            <a:normAutofit fontScale="90000"/>
          </a:bodyPr>
          <a:lstStyle/>
          <a:p>
            <a:pPr algn="l"/>
            <a:r>
              <a:rPr lang="en-US"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Select Target Value Cont’d</a:t>
            </a:r>
          </a:p>
        </p:txBody>
      </p:sp>
      <p:sp>
        <p:nvSpPr>
          <p:cNvPr id="6" name="Metin kutusu 5">
            <a:extLst>
              <a:ext uri="{FF2B5EF4-FFF2-40B4-BE49-F238E27FC236}">
                <a16:creationId xmlns:a16="http://schemas.microsoft.com/office/drawing/2014/main" id="{CADDC1A5-CAEA-4137-EACC-90640F365CB5}"/>
              </a:ext>
            </a:extLst>
          </p:cNvPr>
          <p:cNvSpPr txBox="1"/>
          <p:nvPr/>
        </p:nvSpPr>
        <p:spPr>
          <a:xfrm>
            <a:off x="333518" y="1018561"/>
            <a:ext cx="11134545" cy="36933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A pie chart or donut chart is used to show the percentages of categorical data.</a:t>
            </a:r>
          </a:p>
        </p:txBody>
      </p:sp>
      <p:pic>
        <p:nvPicPr>
          <p:cNvPr id="5" name="Resim 4">
            <a:extLst>
              <a:ext uri="{FF2B5EF4-FFF2-40B4-BE49-F238E27FC236}">
                <a16:creationId xmlns:a16="http://schemas.microsoft.com/office/drawing/2014/main" id="{30B91224-22EB-1EF8-CBC3-7ABA0249E213}"/>
              </a:ext>
            </a:extLst>
          </p:cNvPr>
          <p:cNvPicPr>
            <a:picLocks noChangeAspect="1"/>
          </p:cNvPicPr>
          <p:nvPr/>
        </p:nvPicPr>
        <p:blipFill>
          <a:blip r:embed="rId3"/>
          <a:stretch>
            <a:fillRect/>
          </a:stretch>
        </p:blipFill>
        <p:spPr>
          <a:xfrm>
            <a:off x="453463" y="1387892"/>
            <a:ext cx="11014599" cy="2687773"/>
          </a:xfrm>
          <a:prstGeom prst="rect">
            <a:avLst/>
          </a:prstGeom>
        </p:spPr>
      </p:pic>
      <p:pic>
        <p:nvPicPr>
          <p:cNvPr id="2050" name="Picture 2">
            <a:extLst>
              <a:ext uri="{FF2B5EF4-FFF2-40B4-BE49-F238E27FC236}">
                <a16:creationId xmlns:a16="http://schemas.microsoft.com/office/drawing/2014/main" id="{9FAA1E44-A90E-7FCC-1D50-74B085701A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7435" y="3208017"/>
            <a:ext cx="3504565" cy="3649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952856"/>
      </p:ext>
    </p:extLst>
  </p:cSld>
  <p:clrMapOvr>
    <a:masterClrMapping/>
  </p:clrMapOvr>
</p:sld>
</file>

<file path=ppt/theme/theme1.xml><?xml version="1.0" encoding="utf-8"?>
<a:theme xmlns:a="http://schemas.openxmlformats.org/drawingml/2006/main" name="Tek Çizgili">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329046_TF56180624_Win32" id="{EFB21A70-82A0-4B5B-9E71-C4B408FD1195}" vid="{F67E96E0-DE94-4C45-8B9E-50B492AA34C6}"/>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2BC90D6-94CF-42F7-AAC4-9CF6824C54D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basit satış sunumu</Template>
  <TotalTime>1092</TotalTime>
  <Words>7089</Words>
  <Application>Microsoft Office PowerPoint</Application>
  <PresentationFormat>Geniş ekran</PresentationFormat>
  <Paragraphs>467</Paragraphs>
  <Slides>79</Slides>
  <Notes>79</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79</vt:i4>
      </vt:variant>
    </vt:vector>
  </HeadingPairs>
  <TitlesOfParts>
    <vt:vector size="84" baseType="lpstr">
      <vt:lpstr>Arial</vt:lpstr>
      <vt:lpstr>Calibri</vt:lpstr>
      <vt:lpstr>Helvetica Neue</vt:lpstr>
      <vt:lpstr>Tenorite</vt:lpstr>
      <vt:lpstr>Tek Çizgili</vt:lpstr>
      <vt:lpstr>MACHINE LEARNING and data analysis</vt:lpstr>
      <vt:lpstr>Statlog Vehicle Silhouettes Dataset</vt:lpstr>
      <vt:lpstr>description</vt:lpstr>
      <vt:lpstr>Description cont’d</vt:lpstr>
      <vt:lpstr>Data collection and pre-processing</vt:lpstr>
      <vt:lpstr>PowerPoint Sunusu</vt:lpstr>
      <vt:lpstr>PowerPoint Sunusu</vt:lpstr>
      <vt:lpstr>Select Target Value</vt:lpstr>
      <vt:lpstr>Select Target Value Cont’d</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Exploratory data analysis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Seng-315 PROJECT </dc:title>
  <dc:creator>Ünal Ramazan Doğangün</dc:creator>
  <cp:lastModifiedBy>Ünal Ramazan Doğangün</cp:lastModifiedBy>
  <cp:revision>20</cp:revision>
  <dcterms:created xsi:type="dcterms:W3CDTF">2022-11-09T14:12:44Z</dcterms:created>
  <dcterms:modified xsi:type="dcterms:W3CDTF">2023-06-02T17:38:14Z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